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8" r:id="rId3"/>
    <p:sldId id="260" r:id="rId4"/>
    <p:sldId id="257" r:id="rId5"/>
    <p:sldId id="259" r:id="rId6"/>
    <p:sldId id="270" r:id="rId7"/>
    <p:sldId id="262" r:id="rId8"/>
    <p:sldId id="264" r:id="rId9"/>
    <p:sldId id="265" r:id="rId10"/>
    <p:sldId id="266" r:id="rId11"/>
    <p:sldId id="267" r:id="rId12"/>
    <p:sldId id="268" r:id="rId13"/>
    <p:sldId id="269" r:id="rId14"/>
    <p:sldId id="271" r:id="rId15"/>
  </p:sldIdLst>
  <p:sldSz cx="12192000" cy="6858000"/>
  <p:notesSz cx="6858000" cy="9144000"/>
  <p:defaultTextStyle>
    <a:defPPr>
      <a:defRPr lang="da-DK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828E941C-C18B-4289-AB40-F034BCAD540E}" v="14" dt="2023-12-18T07:38:13.264"/>
    <p1510:client id="{9D274C27-C277-490C-BCF4-4147A361397C}" v="26" dt="2023-12-17T16:34:44.752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slideViewPr>
    <p:cSldViewPr snapToGrid="0">
      <p:cViewPr>
        <p:scale>
          <a:sx n="1" d="2"/>
          <a:sy n="1" d="2"/>
        </p:scale>
        <p:origin x="0" y="0"/>
      </p:cViewPr>
      <p:guideLst/>
    </p:cSldViewPr>
  </p:slide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20" Type="http://schemas.microsoft.com/office/2015/10/relationships/revisionInfo" Target="revisionInfo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oleObject" Target="https://ecocouncil-my.sharepoint.com/personal/erik_rgo_dk/Documents/Dokumenter/Landbrug%20kvote/EU%20agri%20GHG%201okt23.xlsx" TargetMode="External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 xmlns:c16r2="http://schemas.microsoft.com/office/drawing/2015/06/chart">
  <c:date1904 val="0"/>
  <c:lang val="da-DK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title>
      <c:tx>
        <c:rich>
          <a:bodyPr rot="0" spcFirstLastPara="1" vertOverflow="ellipsis" vert="horz" wrap="square" anchor="ctr" anchorCtr="1"/>
          <a:lstStyle/>
          <a:p>
            <a:pPr>
              <a:defRPr sz="1400" b="0" i="0" u="none" strike="noStrike" kern="1200" spc="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r>
              <a:rPr lang="da-DK"/>
              <a:t>EU</a:t>
            </a:r>
            <a:r>
              <a:rPr lang="da-DK" baseline="0"/>
              <a:t> landbrugsemissioner, 1990-2021</a:t>
            </a:r>
            <a:endParaRPr lang="da-DK"/>
          </a:p>
        </c:rich>
      </c:tx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1400" b="0" i="0" u="none" strike="noStrike" kern="1200" spc="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title>
    <c:autoTitleDeleted val="0"/>
    <c:plotArea>
      <c:layout/>
      <c:areaChart>
        <c:grouping val="stacked"/>
        <c:varyColors val="0"/>
        <c:ser>
          <c:idx val="0"/>
          <c:order val="0"/>
          <c:tx>
            <c:strRef>
              <c:f>'[EU agri GHG 1okt23.xlsx]EU Agri GHG'!$H$1</c:f>
              <c:strCache>
                <c:ptCount val="1"/>
                <c:pt idx="0">
                  <c:v>Fordøjelse</c:v>
                </c:pt>
              </c:strCache>
            </c:strRef>
          </c:tx>
          <c:spPr>
            <a:solidFill>
              <a:schemeClr val="accent1"/>
            </a:solidFill>
            <a:ln>
              <a:noFill/>
            </a:ln>
            <a:effectLst/>
          </c:spPr>
          <c:cat>
            <c:strRef>
              <c:f>'[EU agri GHG 1okt23.xlsx]EU Agri GHG'!$G$2:$G$8</c:f>
              <c:strCache>
                <c:ptCount val="7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2015</c:v>
                </c:pt>
                <c:pt idx="6">
                  <c:v>2021</c:v>
                </c:pt>
              </c:strCache>
            </c:strRef>
          </c:cat>
          <c:val>
            <c:numRef>
              <c:f>'[EU agri GHG 1okt23.xlsx]EU Agri GHG'!$H$2:$H$8</c:f>
              <c:numCache>
                <c:formatCode>0</c:formatCode>
                <c:ptCount val="7"/>
                <c:pt idx="0">
                  <c:v>237.0200763163225</c:v>
                </c:pt>
                <c:pt idx="1">
                  <c:v>207.23743110151318</c:v>
                </c:pt>
                <c:pt idx="2">
                  <c:v>199.47575710276155</c:v>
                </c:pt>
                <c:pt idx="3">
                  <c:v>189.01042749141558</c:v>
                </c:pt>
                <c:pt idx="4">
                  <c:v>184.3182547366107</c:v>
                </c:pt>
                <c:pt idx="5">
                  <c:v>185.88127709948819</c:v>
                </c:pt>
                <c:pt idx="6">
                  <c:v>182.5454973719479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0-0280-4F14-8FBE-2B14BF83AE14}"/>
            </c:ext>
          </c:extLst>
        </c:ser>
        <c:ser>
          <c:idx val="1"/>
          <c:order val="1"/>
          <c:tx>
            <c:strRef>
              <c:f>'[EU agri GHG 1okt23.xlsx]EU Agri GHG'!$I$1</c:f>
              <c:strCache>
                <c:ptCount val="1"/>
                <c:pt idx="0">
                  <c:v>Gødningshåndtering, gårde</c:v>
                </c:pt>
              </c:strCache>
            </c:strRef>
          </c:tx>
          <c:spPr>
            <a:solidFill>
              <a:schemeClr val="accent2"/>
            </a:solidFill>
            <a:ln>
              <a:noFill/>
            </a:ln>
            <a:effectLst/>
          </c:spPr>
          <c:cat>
            <c:strRef>
              <c:f>'[EU agri GHG 1okt23.xlsx]EU Agri GHG'!$G$2:$G$8</c:f>
              <c:strCache>
                <c:ptCount val="7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2015</c:v>
                </c:pt>
                <c:pt idx="6">
                  <c:v>2021</c:v>
                </c:pt>
              </c:strCache>
            </c:strRef>
          </c:cat>
          <c:val>
            <c:numRef>
              <c:f>'[EU agri GHG 1okt23.xlsx]EU Agri GHG'!$I$2:$I$8</c:f>
              <c:numCache>
                <c:formatCode>0</c:formatCode>
                <c:ptCount val="7"/>
                <c:pt idx="0">
                  <c:v>79.981454954023221</c:v>
                </c:pt>
                <c:pt idx="1">
                  <c:v>72.172834340576259</c:v>
                </c:pt>
                <c:pt idx="2">
                  <c:v>71.570409676137743</c:v>
                </c:pt>
                <c:pt idx="3">
                  <c:v>69.088234676698775</c:v>
                </c:pt>
                <c:pt idx="4">
                  <c:v>64.59833355888864</c:v>
                </c:pt>
                <c:pt idx="5">
                  <c:v>64.258187526517375</c:v>
                </c:pt>
                <c:pt idx="6">
                  <c:v>62.90260958350251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1-0280-4F14-8FBE-2B14BF83AE14}"/>
            </c:ext>
          </c:extLst>
        </c:ser>
        <c:ser>
          <c:idx val="2"/>
          <c:order val="2"/>
          <c:tx>
            <c:strRef>
              <c:f>'[EU agri GHG 1okt23.xlsx]EU Agri GHG'!$J$1</c:f>
              <c:strCache>
                <c:ptCount val="1"/>
                <c:pt idx="0">
                  <c:v>Lattergas fra kvælstof på marker</c:v>
                </c:pt>
              </c:strCache>
            </c:strRef>
          </c:tx>
          <c:spPr>
            <a:solidFill>
              <a:schemeClr val="accent3"/>
            </a:solidFill>
            <a:ln>
              <a:noFill/>
            </a:ln>
            <a:effectLst/>
          </c:spPr>
          <c:cat>
            <c:strRef>
              <c:f>'[EU agri GHG 1okt23.xlsx]EU Agri GHG'!$G$2:$G$8</c:f>
              <c:strCache>
                <c:ptCount val="7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2015</c:v>
                </c:pt>
                <c:pt idx="6">
                  <c:v>2021</c:v>
                </c:pt>
              </c:strCache>
            </c:strRef>
          </c:cat>
          <c:val>
            <c:numRef>
              <c:f>'[EU agri GHG 1okt23.xlsx]EU Agri GHG'!$J$2:$J$8</c:f>
              <c:numCache>
                <c:formatCode>0</c:formatCode>
                <c:ptCount val="7"/>
                <c:pt idx="0">
                  <c:v>148.3635221896954</c:v>
                </c:pt>
                <c:pt idx="1">
                  <c:v>124.95216119021315</c:v>
                </c:pt>
                <c:pt idx="2">
                  <c:v>123.18899561545777</c:v>
                </c:pt>
                <c:pt idx="3">
                  <c:v>117.67972448941138</c:v>
                </c:pt>
                <c:pt idx="4">
                  <c:v>113.44434151611263</c:v>
                </c:pt>
                <c:pt idx="5">
                  <c:v>118.73613715732535</c:v>
                </c:pt>
                <c:pt idx="6">
                  <c:v>117.99412784629206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2-0280-4F14-8FBE-2B14BF83AE14}"/>
            </c:ext>
          </c:extLst>
        </c:ser>
        <c:ser>
          <c:idx val="3"/>
          <c:order val="3"/>
          <c:tx>
            <c:strRef>
              <c:f>'[EU agri GHG 1okt23.xlsx]EU Agri GHG'!$K$1</c:f>
              <c:strCache>
                <c:ptCount val="1"/>
                <c:pt idx="0">
                  <c:v>Lavbundsjorde</c:v>
                </c:pt>
              </c:strCache>
            </c:strRef>
          </c:tx>
          <c:spPr>
            <a:solidFill>
              <a:schemeClr val="accent4"/>
            </a:solidFill>
            <a:ln>
              <a:noFill/>
            </a:ln>
            <a:effectLst/>
          </c:spPr>
          <c:cat>
            <c:strRef>
              <c:f>'[EU agri GHG 1okt23.xlsx]EU Agri GHG'!$G$2:$G$8</c:f>
              <c:strCache>
                <c:ptCount val="7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2015</c:v>
                </c:pt>
                <c:pt idx="6">
                  <c:v>2021</c:v>
                </c:pt>
              </c:strCache>
            </c:strRef>
          </c:cat>
          <c:val>
            <c:numRef>
              <c:f>'[EU agri GHG 1okt23.xlsx]EU Agri GHG'!$K$2:$K$8</c:f>
              <c:numCache>
                <c:formatCode>0</c:formatCode>
                <c:ptCount val="7"/>
                <c:pt idx="0">
                  <c:v>113.72455628377408</c:v>
                </c:pt>
                <c:pt idx="1">
                  <c:v>87.617350459619317</c:v>
                </c:pt>
                <c:pt idx="2">
                  <c:v>93.069865410894522</c:v>
                </c:pt>
                <c:pt idx="3">
                  <c:v>74.396245338842874</c:v>
                </c:pt>
                <c:pt idx="4">
                  <c:v>67.980692140661034</c:v>
                </c:pt>
                <c:pt idx="5">
                  <c:v>51.804077019641923</c:v>
                </c:pt>
                <c:pt idx="6" formatCode="0.0">
                  <c:v>47.601451336886839</c:v>
                </c:pt>
              </c:numCache>
            </c:numRef>
          </c:val>
          <c:extLst>
            <c:ext xmlns:c16="http://schemas.microsoft.com/office/drawing/2014/chart" uri="{C3380CC4-5D6E-409C-BE32-E72D297353CC}">
              <c16:uniqueId val="{00000003-0280-4F14-8FBE-2B14BF83AE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axId val="1392212895"/>
        <c:axId val="1392194047"/>
      </c:areaChart>
      <c:lineChart>
        <c:grouping val="standard"/>
        <c:varyColors val="0"/>
        <c:ser>
          <c:idx val="4"/>
          <c:order val="4"/>
          <c:tx>
            <c:strRef>
              <c:f>'[EU agri GHG 1okt23.xlsx]EU Agri GHG'!$L$1</c:f>
              <c:strCache>
                <c:ptCount val="1"/>
                <c:pt idx="0">
                  <c:v>Andel af EU's  GHG udledninger</c:v>
                </c:pt>
              </c:strCache>
            </c:strRef>
          </c:tx>
          <c:spPr>
            <a:ln w="28575" cap="rnd">
              <a:solidFill>
                <a:schemeClr val="accent5"/>
              </a:solidFill>
              <a:round/>
            </a:ln>
            <a:effectLst/>
          </c:spPr>
          <c:marker>
            <c:symbol val="circle"/>
            <c:size val="5"/>
            <c:spPr>
              <a:solidFill>
                <a:schemeClr val="accent5"/>
              </a:solidFill>
              <a:ln w="9525">
                <a:solidFill>
                  <a:schemeClr val="accent5"/>
                </a:solidFill>
              </a:ln>
              <a:effectLst/>
            </c:spPr>
          </c:marker>
          <c:cat>
            <c:strRef>
              <c:f>'[EU agri GHG 1okt23.xlsx]EU Agri GHG'!$G$2:$G$8</c:f>
              <c:strCache>
                <c:ptCount val="7"/>
                <c:pt idx="0">
                  <c:v>1990</c:v>
                </c:pt>
                <c:pt idx="1">
                  <c:v>1995</c:v>
                </c:pt>
                <c:pt idx="2">
                  <c:v>2000</c:v>
                </c:pt>
                <c:pt idx="3">
                  <c:v>2005</c:v>
                </c:pt>
                <c:pt idx="4">
                  <c:v>2010</c:v>
                </c:pt>
                <c:pt idx="5">
                  <c:v>2015</c:v>
                </c:pt>
                <c:pt idx="6">
                  <c:v>2021</c:v>
                </c:pt>
              </c:strCache>
            </c:strRef>
          </c:cat>
          <c:val>
            <c:numRef>
              <c:f>'[EU agri GHG 1okt23.xlsx]EU Agri GHG'!$L$2:$L$8</c:f>
              <c:numCache>
                <c:formatCode>0.0%</c:formatCode>
                <c:ptCount val="7"/>
                <c:pt idx="0">
                  <c:v>0.12431611240854297</c:v>
                </c:pt>
                <c:pt idx="1">
                  <c:v>0.11592522205097405</c:v>
                </c:pt>
                <c:pt idx="2">
                  <c:v>0.11748289486116524</c:v>
                </c:pt>
                <c:pt idx="3">
                  <c:v>0.10719024431299393</c:v>
                </c:pt>
                <c:pt idx="4">
                  <c:v>0.11241499298182565</c:v>
                </c:pt>
                <c:pt idx="5">
                  <c:v>0.12053887358380774</c:v>
                </c:pt>
                <c:pt idx="6">
                  <c:v>0.12679819302533077</c:v>
                </c:pt>
              </c:numCache>
            </c:numRef>
          </c:val>
          <c:smooth val="0"/>
          <c:extLst>
            <c:ext xmlns:c16="http://schemas.microsoft.com/office/drawing/2014/chart" uri="{C3380CC4-5D6E-409C-BE32-E72D297353CC}">
              <c16:uniqueId val="{00000004-0280-4F14-8FBE-2B14BF83AE14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1335397039"/>
        <c:axId val="1336712143"/>
      </c:lineChart>
      <c:catAx>
        <c:axId val="1392212895"/>
        <c:scaling>
          <c:orientation val="minMax"/>
        </c:scaling>
        <c:delete val="0"/>
        <c:axPos val="b"/>
        <c:numFmt formatCode="General" sourceLinked="1"/>
        <c:majorTickMark val="none"/>
        <c:minorTickMark val="none"/>
        <c:tickLblPos val="nextTo"/>
        <c:spPr>
          <a:noFill/>
          <a:ln w="9525" cap="flat" cmpd="sng" algn="ctr">
            <a:solidFill>
              <a:schemeClr val="tx1">
                <a:lumMod val="15000"/>
                <a:lumOff val="85000"/>
              </a:schemeClr>
            </a:solidFill>
            <a:round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392194047"/>
        <c:crosses val="autoZero"/>
        <c:auto val="1"/>
        <c:lblAlgn val="ctr"/>
        <c:lblOffset val="100"/>
        <c:noMultiLvlLbl val="0"/>
      </c:catAx>
      <c:valAx>
        <c:axId val="1392194047"/>
        <c:scaling>
          <c:orientation val="minMax"/>
        </c:scaling>
        <c:delete val="0"/>
        <c:axPos val="l"/>
        <c:majorGridlines>
          <c:spPr>
            <a:ln w="9525" cap="flat" cmpd="sng" algn="ctr">
              <a:solidFill>
                <a:schemeClr val="tx1">
                  <a:lumMod val="15000"/>
                  <a:lumOff val="85000"/>
                </a:schemeClr>
              </a:solidFill>
              <a:round/>
            </a:ln>
            <a:effectLst/>
          </c:spPr>
        </c:majorGridlines>
        <c:title>
          <c:tx>
            <c:rich>
              <a:bodyPr rot="-5400000" spcFirstLastPara="1" vertOverflow="ellipsis" vert="horz" wrap="square" anchor="ctr" anchorCtr="1"/>
              <a:lstStyle/>
              <a:p>
                <a:pPr>
                  <a:defRPr sz="1000" b="0" i="0" u="none" strike="noStrike" kern="1200" baseline="0">
                    <a:solidFill>
                      <a:schemeClr val="tx1">
                        <a:lumMod val="65000"/>
                        <a:lumOff val="35000"/>
                      </a:schemeClr>
                    </a:solidFill>
                    <a:latin typeface="+mn-lt"/>
                    <a:ea typeface="+mn-ea"/>
                    <a:cs typeface="+mn-cs"/>
                  </a:defRPr>
                </a:pPr>
                <a:r>
                  <a:rPr lang="da-DK"/>
                  <a:t>Mio. t CO2e</a:t>
                </a:r>
              </a:p>
            </c:rich>
          </c:tx>
          <c:overlay val="0"/>
          <c:spPr>
            <a:noFill/>
            <a:ln>
              <a:noFill/>
            </a:ln>
            <a:effectLst/>
          </c:spPr>
          <c:txPr>
            <a:bodyPr rot="-5400000" spcFirstLastPara="1" vertOverflow="ellipsis" vert="horz" wrap="square" anchor="ctr" anchorCtr="1"/>
            <a:lstStyle/>
            <a:p>
              <a:pPr>
                <a:defRPr sz="1000" b="0" i="0" u="none" strike="noStrike" kern="1200" baseline="0">
                  <a:solidFill>
                    <a:schemeClr val="tx1">
                      <a:lumMod val="65000"/>
                      <a:lumOff val="35000"/>
                    </a:schemeClr>
                  </a:solidFill>
                  <a:latin typeface="+mn-lt"/>
                  <a:ea typeface="+mn-ea"/>
                  <a:cs typeface="+mn-cs"/>
                </a:defRPr>
              </a:pPr>
              <a:endParaRPr lang="da-DK"/>
            </a:p>
          </c:txPr>
        </c:title>
        <c:numFmt formatCode="0" sourceLinked="1"/>
        <c:majorTickMark val="none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392212895"/>
        <c:crosses val="autoZero"/>
        <c:crossBetween val="between"/>
      </c:valAx>
      <c:valAx>
        <c:axId val="1336712143"/>
        <c:scaling>
          <c:orientation val="minMax"/>
        </c:scaling>
        <c:delete val="0"/>
        <c:axPos val="r"/>
        <c:numFmt formatCode="0.0%" sourceLinked="1"/>
        <c:majorTickMark val="out"/>
        <c:minorTickMark val="none"/>
        <c:tickLblPos val="nextTo"/>
        <c:spPr>
          <a:noFill/>
          <a:ln>
            <a:noFill/>
          </a:ln>
          <a:effectLst/>
        </c:spPr>
        <c:txPr>
          <a:bodyPr rot="-60000000" spcFirstLastPara="1" vertOverflow="ellipsis" vert="horz" wrap="square" anchor="ctr" anchorCtr="1"/>
          <a:lstStyle/>
          <a:p>
            <a:pPr>
              <a:defRPr sz="900" b="0" i="0" u="none" strike="noStrike" kern="1200" baseline="0">
                <a:solidFill>
                  <a:schemeClr val="tx1">
                    <a:lumMod val="65000"/>
                    <a:lumOff val="35000"/>
                  </a:schemeClr>
                </a:solidFill>
                <a:latin typeface="+mn-lt"/>
                <a:ea typeface="+mn-ea"/>
                <a:cs typeface="+mn-cs"/>
              </a:defRPr>
            </a:pPr>
            <a:endParaRPr lang="da-DK"/>
          </a:p>
        </c:txPr>
        <c:crossAx val="1335397039"/>
        <c:crosses val="max"/>
        <c:crossBetween val="between"/>
      </c:valAx>
      <c:catAx>
        <c:axId val="1335397039"/>
        <c:scaling>
          <c:orientation val="minMax"/>
        </c:scaling>
        <c:delete val="1"/>
        <c:axPos val="b"/>
        <c:numFmt formatCode="General" sourceLinked="1"/>
        <c:majorTickMark val="out"/>
        <c:minorTickMark val="none"/>
        <c:tickLblPos val="nextTo"/>
        <c:crossAx val="1336712143"/>
        <c:crosses val="autoZero"/>
        <c:auto val="1"/>
        <c:lblAlgn val="ctr"/>
        <c:lblOffset val="100"/>
        <c:noMultiLvlLbl val="0"/>
      </c:catAx>
      <c:spPr>
        <a:noFill/>
        <a:ln>
          <a:noFill/>
        </a:ln>
        <a:effectLst/>
      </c:spPr>
    </c:plotArea>
    <c:legend>
      <c:legendPos val="b"/>
      <c:overlay val="0"/>
      <c:spPr>
        <a:noFill/>
        <a:ln>
          <a:noFill/>
        </a:ln>
        <a:effectLst/>
      </c:spPr>
      <c:txPr>
        <a:bodyPr rot="0" spcFirstLastPara="1" vertOverflow="ellipsis" vert="horz" wrap="square" anchor="ctr" anchorCtr="1"/>
        <a:lstStyle/>
        <a:p>
          <a:pPr>
            <a:defRPr sz="900" b="0" i="0" u="none" strike="noStrike" kern="1200" baseline="0">
              <a:solidFill>
                <a:schemeClr val="tx1">
                  <a:lumMod val="65000"/>
                  <a:lumOff val="35000"/>
                </a:schemeClr>
              </a:solidFill>
              <a:latin typeface="+mn-lt"/>
              <a:ea typeface="+mn-ea"/>
              <a:cs typeface="+mn-cs"/>
            </a:defRPr>
          </a:pPr>
          <a:endParaRPr lang="da-DK"/>
        </a:p>
      </c:txPr>
    </c:legend>
    <c:plotVisOnly val="1"/>
    <c:dispBlanksAs val="gap"/>
    <c:extLst>
      <c:ext xmlns:c16r3="http://schemas.microsoft.com/office/drawing/2017/03/chart" uri="{56B9EC1D-385E-4148-901F-78D8002777C0}">
        <c16r3:dataDisplayOptions16>
          <c16r3:dispNaAsBlank val="1"/>
        </c16r3:dataDisplayOptions16>
      </c:ext>
    </c:extLst>
    <c:showDLblsOverMax val="0"/>
  </c:chart>
  <c:spPr>
    <a:noFill/>
    <a:ln>
      <a:noFill/>
    </a:ln>
    <a:effectLst/>
  </c:spPr>
  <c:txPr>
    <a:bodyPr/>
    <a:lstStyle/>
    <a:p>
      <a:pPr>
        <a:defRPr/>
      </a:pPr>
      <a:endParaRPr lang="da-DK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cycle" id="10">
  <a:schemeClr val="accent1"/>
  <a:schemeClr val="accent2"/>
  <a:schemeClr val="accent3"/>
  <a:schemeClr val="accent4"/>
  <a:schemeClr val="accent5"/>
  <a:schemeClr val="accent6"/>
  <cs:variation/>
  <cs:variation>
    <a:lumMod val="60000"/>
  </cs:variation>
  <cs:variation>
    <a:lumMod val="80000"/>
    <a:lumOff val="20000"/>
  </cs:variation>
  <cs:variation>
    <a:lumMod val="80000"/>
  </cs:variation>
  <cs:variation>
    <a:lumMod val="60000"/>
    <a:lumOff val="40000"/>
  </cs:variation>
  <cs:variation>
    <a:lumMod val="50000"/>
  </cs:variation>
  <cs:variation>
    <a:lumMod val="70000"/>
    <a:lumOff val="30000"/>
  </cs:variation>
  <cs:variation>
    <a:lumMod val="70000"/>
  </cs:variation>
  <cs:variation>
    <a:lumMod val="50000"/>
    <a:lumOff val="50000"/>
  </cs:variation>
</cs:colorStyle>
</file>

<file path=ppt/charts/style1.xml><?xml version="1.0" encoding="utf-8"?>
<cs:chartStyle xmlns:cs="http://schemas.microsoft.com/office/drawing/2012/chartStyle" xmlns:a="http://schemas.openxmlformats.org/drawingml/2006/main" id="201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000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000" kern="1200"/>
  </cs:chartArea>
  <cs:dataLabel>
    <cs:lnRef idx="0"/>
    <cs:fillRef idx="0"/>
    <cs:effectRef idx="0"/>
    <cs:fontRef idx="minor">
      <a:schemeClr val="tx1">
        <a:lumMod val="75000"/>
        <a:lumOff val="25000"/>
      </a:schemeClr>
    </cs:fontRef>
    <cs:defRPr sz="900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900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1">
      <cs:styleClr val="auto"/>
    </cs:fillRef>
    <cs:effectRef idx="0"/>
    <cs:fontRef idx="minor">
      <a:schemeClr val="tx1"/>
    </cs:fontRef>
  </cs:dataPoint>
  <cs:dataPoint3D>
    <cs:lnRef idx="0"/>
    <cs:fillRef idx="1">
      <cs:styleClr val="auto"/>
    </cs:fillRef>
    <cs:effectRef idx="0"/>
    <cs:fontRef idx="minor">
      <a:schemeClr val="tx1"/>
    </cs:fontRef>
  </cs:dataPoint3D>
  <cs:dataPointLine>
    <cs:lnRef idx="0">
      <cs:styleClr val="auto"/>
    </cs:lnRef>
    <cs:fillRef idx="1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>
      <cs:styleClr val="auto"/>
    </cs:lnRef>
    <cs:fillRef idx="1">
      <cs:styleClr val="auto"/>
    </cs:fillRef>
    <cs:effectRef idx="0"/>
    <cs:fontRef idx="minor">
      <a:schemeClr val="tx1"/>
    </cs:fontRef>
    <cs:spPr>
      <a:ln w="9525">
        <a:solidFill>
          <a:schemeClr val="phClr"/>
        </a:solidFill>
      </a:ln>
    </cs:spPr>
  </cs:dataPointMarker>
  <cs:dataPointMarkerLayout symbol="circle" size="5"/>
  <cs:dataPointWireframe>
    <cs:lnRef idx="0">
      <cs:styleClr val="auto"/>
    </cs:lnRef>
    <cs:fillRef idx="1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900" kern="1200"/>
  </cs:dataTable>
  <cs:downBar>
    <cs:lnRef idx="0"/>
    <cs:fillRef idx="0"/>
    <cs:effectRef idx="0"/>
    <cs:fontRef idx="minor">
      <a:schemeClr val="dk1"/>
    </cs:fontRef>
    <cs:spPr>
      <a:solidFill>
        <a:schemeClr val="dk1">
          <a:lumMod val="65000"/>
          <a:lumOff val="35000"/>
        </a:schemeClr>
      </a:solidFill>
      <a:ln w="9525">
        <a:solidFill>
          <a:schemeClr val="tx1">
            <a:lumMod val="65000"/>
            <a:lumOff val="35000"/>
          </a:schemeClr>
        </a:solidFill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75000"/>
            <a:lumOff val="25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400" b="0" kern="1200" spc="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ot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trendlineLabel>
  <cs:upBar>
    <cs:lnRef idx="0"/>
    <cs:fillRef idx="0"/>
    <cs:effectRef idx="0"/>
    <cs:fontRef idx="minor">
      <a:schemeClr val="dk1"/>
    </cs:fontRef>
    <cs:spPr>
      <a:solidFill>
        <a:schemeClr val="lt1"/>
      </a:solidFill>
      <a:ln w="9525">
        <a:solidFill>
          <a:schemeClr val="tx1">
            <a:lumMod val="15000"/>
            <a:lumOff val="85000"/>
          </a:schemeClr>
        </a:solidFill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900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1428AFD-9BA5-EB0D-1668-6C7ED8CA2CAB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26AF7AEC-B8C4-F8C1-BDC4-757CC5864977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a-DK"/>
              <a:t>Klik for at redigere undertiteltypografien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737BC141-7E5F-D438-755F-C572C7DE028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1134191D-337F-18EC-8C24-424333080D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D9C38DED-4A67-78E7-3D05-46A051F2D6D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6491991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og lodret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0F752C3-5F8E-24F3-55FD-6EF723B5154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1B8642B7-598C-CE34-EF46-C6F3B6EC6C0D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1C35631-5ABA-DCF6-919E-E5F9D6FEE9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6606E770-8424-DAD6-A1C1-3A2F94EADC4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01332BE-7758-C8EE-96BB-26635259A03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12633615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Lodret titel og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Lodret titel 1">
            <a:extLst>
              <a:ext uri="{FF2B5EF4-FFF2-40B4-BE49-F238E27FC236}">
                <a16:creationId xmlns:a16="http://schemas.microsoft.com/office/drawing/2014/main" id="{9C3B638A-5429-4A12-018F-0A2233E55BE7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lodret titel 2">
            <a:extLst>
              <a:ext uri="{FF2B5EF4-FFF2-40B4-BE49-F238E27FC236}">
                <a16:creationId xmlns:a16="http://schemas.microsoft.com/office/drawing/2014/main" id="{23AC742F-E429-37D7-F3C2-5A365D6A772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CF36B8C2-9D83-B010-6DB6-8BF33B55916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431EBB7F-C28A-FBDD-705E-2090BA1348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476BF1E-D7EE-85AB-F827-A2AE395FCDF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86708536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og indholdsobjek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EC2815B-DF05-0DB5-4726-41473E85014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B6CB281-4718-005A-FF32-DA376E1B194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49B6E0A5-A217-AE54-14BD-4DC8240AD7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C88E85D3-4339-F077-EB7A-4869DEF693C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7A1570C0-019C-629A-B776-0096DC00A33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5304187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fsnitsoversk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B851477-40E3-E1E8-F7F6-D87A19D0215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B0ABE91D-39C3-8419-C726-0617DE19C9A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5E919E1E-548A-5156-E725-4D80010AC30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3BC25262-6612-1EBB-EE7E-22AB380356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16CDC005-131F-C233-A6EB-EBAB165E06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3532129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o indholdsobjekt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70F9B7B6-38BA-F6A4-67EA-884C2F28122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CDA00EB-C681-AA01-8203-D21A650BBA4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37E01FB8-0E3E-CE38-E800-91329EC487A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5951F531-C772-F8B9-EAE7-537A47A7195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2F5D4742-41D0-45EE-BDA2-09DEC9CD61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5DE7580E-670A-EDA1-BAFC-83A0EB8F6C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38398587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Sammenlign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7560669-F532-C389-A2B0-BF746E80502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FEA1ED67-B707-7A17-C2D3-1745E90B824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4" name="Pladsholder til indhold 3">
            <a:extLst>
              <a:ext uri="{FF2B5EF4-FFF2-40B4-BE49-F238E27FC236}">
                <a16:creationId xmlns:a16="http://schemas.microsoft.com/office/drawing/2014/main" id="{CF924596-5F22-14BE-3158-803F6B9E549F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5" name="Pladsholder til tekst 4">
            <a:extLst>
              <a:ext uri="{FF2B5EF4-FFF2-40B4-BE49-F238E27FC236}">
                <a16:creationId xmlns:a16="http://schemas.microsoft.com/office/drawing/2014/main" id="{65427431-4604-22DF-046B-FFA3D88B93BE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6" name="Pladsholder til indhold 5">
            <a:extLst>
              <a:ext uri="{FF2B5EF4-FFF2-40B4-BE49-F238E27FC236}">
                <a16:creationId xmlns:a16="http://schemas.microsoft.com/office/drawing/2014/main" id="{FB8F9EB7-3BCB-D44C-10EA-9D382D71041D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7" name="Pladsholder til dato 6">
            <a:extLst>
              <a:ext uri="{FF2B5EF4-FFF2-40B4-BE49-F238E27FC236}">
                <a16:creationId xmlns:a16="http://schemas.microsoft.com/office/drawing/2014/main" id="{1E6B5D16-332C-D01C-E3EE-767EBA8DF18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8" name="Pladsholder til sidefod 7">
            <a:extLst>
              <a:ext uri="{FF2B5EF4-FFF2-40B4-BE49-F238E27FC236}">
                <a16:creationId xmlns:a16="http://schemas.microsoft.com/office/drawing/2014/main" id="{B33E28A3-19D4-1A6E-D20E-2B4CD3174D6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9" name="Pladsholder til slidenummer 8">
            <a:extLst>
              <a:ext uri="{FF2B5EF4-FFF2-40B4-BE49-F238E27FC236}">
                <a16:creationId xmlns:a16="http://schemas.microsoft.com/office/drawing/2014/main" id="{60D98F18-BDA2-8903-7721-BADDB666AF5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5834427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Ku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283B378E-EC5E-1466-F948-E5019C3B8A3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dato 2">
            <a:extLst>
              <a:ext uri="{FF2B5EF4-FFF2-40B4-BE49-F238E27FC236}">
                <a16:creationId xmlns:a16="http://schemas.microsoft.com/office/drawing/2014/main" id="{EB3D3EDB-7F2F-1942-5170-02F38D5EE4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4" name="Pladsholder til sidefod 3">
            <a:extLst>
              <a:ext uri="{FF2B5EF4-FFF2-40B4-BE49-F238E27FC236}">
                <a16:creationId xmlns:a16="http://schemas.microsoft.com/office/drawing/2014/main" id="{639529F6-4F92-FCED-F646-36D965FAFB0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5" name="Pladsholder til slidenummer 4">
            <a:extLst>
              <a:ext uri="{FF2B5EF4-FFF2-40B4-BE49-F238E27FC236}">
                <a16:creationId xmlns:a16="http://schemas.microsoft.com/office/drawing/2014/main" id="{913929E0-B484-5F08-90F6-56B5655CB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15958144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dato 1">
            <a:extLst>
              <a:ext uri="{FF2B5EF4-FFF2-40B4-BE49-F238E27FC236}">
                <a16:creationId xmlns:a16="http://schemas.microsoft.com/office/drawing/2014/main" id="{23095C3E-4F22-96FB-B556-ED1DF91B3A2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3" name="Pladsholder til sidefod 2">
            <a:extLst>
              <a:ext uri="{FF2B5EF4-FFF2-40B4-BE49-F238E27FC236}">
                <a16:creationId xmlns:a16="http://schemas.microsoft.com/office/drawing/2014/main" id="{12FD5A64-4396-F587-3157-8A15B190FEF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4" name="Pladsholder til slidenummer 3">
            <a:extLst>
              <a:ext uri="{FF2B5EF4-FFF2-40B4-BE49-F238E27FC236}">
                <a16:creationId xmlns:a16="http://schemas.microsoft.com/office/drawing/2014/main" id="{F06867DD-33C5-9B45-1673-63F0C1D3A1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95881191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dhold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698E6DF-BDD0-82B8-61D8-A76E6F0BBA8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D839E790-F3F0-F44C-CE09-1D73ACE4502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16861284-8F78-EE50-A343-8156DF940D0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15336A04-D7AB-1512-D17E-358617EF0F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177908D2-3EAB-4D9A-0E6F-EC655B122E0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A1B96976-2ACB-7F69-BD4A-621EE83CC6F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4844917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lede med billed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CEFD2FA-6045-05DB-E8AA-B0B41E79154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billede 2">
            <a:extLst>
              <a:ext uri="{FF2B5EF4-FFF2-40B4-BE49-F238E27FC236}">
                <a16:creationId xmlns:a16="http://schemas.microsoft.com/office/drawing/2014/main" id="{863E069E-D125-48D6-C766-7C7DBD60740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a-DK"/>
          </a:p>
        </p:txBody>
      </p:sp>
      <p:sp>
        <p:nvSpPr>
          <p:cNvPr id="4" name="Pladsholder til tekst 3">
            <a:extLst>
              <a:ext uri="{FF2B5EF4-FFF2-40B4-BE49-F238E27FC236}">
                <a16:creationId xmlns:a16="http://schemas.microsoft.com/office/drawing/2014/main" id="{4E1A1330-302E-A53F-5C5E-26FC463B979F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a-DK"/>
              <a:t>Klik for at redigere teksttypografierne i masteren</a:t>
            </a:r>
          </a:p>
        </p:txBody>
      </p:sp>
      <p:sp>
        <p:nvSpPr>
          <p:cNvPr id="5" name="Pladsholder til dato 4">
            <a:extLst>
              <a:ext uri="{FF2B5EF4-FFF2-40B4-BE49-F238E27FC236}">
                <a16:creationId xmlns:a16="http://schemas.microsoft.com/office/drawing/2014/main" id="{E58A9EAC-D297-4B9A-1336-BC0EA590C84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6" name="Pladsholder til sidefod 5">
            <a:extLst>
              <a:ext uri="{FF2B5EF4-FFF2-40B4-BE49-F238E27FC236}">
                <a16:creationId xmlns:a16="http://schemas.microsoft.com/office/drawing/2014/main" id="{A41F2E77-1712-EE22-13A9-B36BD9EA22A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a-DK"/>
          </a:p>
        </p:txBody>
      </p:sp>
      <p:sp>
        <p:nvSpPr>
          <p:cNvPr id="7" name="Pladsholder til slidenummer 6">
            <a:extLst>
              <a:ext uri="{FF2B5EF4-FFF2-40B4-BE49-F238E27FC236}">
                <a16:creationId xmlns:a16="http://schemas.microsoft.com/office/drawing/2014/main" id="{4A6C4092-99E1-6E1C-FB7B-438A0332041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1577313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ladsholder til titel 1">
            <a:extLst>
              <a:ext uri="{FF2B5EF4-FFF2-40B4-BE49-F238E27FC236}">
                <a16:creationId xmlns:a16="http://schemas.microsoft.com/office/drawing/2014/main" id="{8C53D2CC-C79E-5B66-1AE9-2AD53061491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a-DK"/>
              <a:t>Klik for at redigere titeltypografien i masteren</a:t>
            </a:r>
          </a:p>
        </p:txBody>
      </p:sp>
      <p:sp>
        <p:nvSpPr>
          <p:cNvPr id="3" name="Pladsholder til tekst 2">
            <a:extLst>
              <a:ext uri="{FF2B5EF4-FFF2-40B4-BE49-F238E27FC236}">
                <a16:creationId xmlns:a16="http://schemas.microsoft.com/office/drawing/2014/main" id="{9A0BD8AD-C300-A3B0-02B2-45D8AFB9615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a-DK"/>
              <a:t>Klik for at redigere teksttypografierne i masteren</a:t>
            </a:r>
          </a:p>
          <a:p>
            <a:pPr lvl="1"/>
            <a:r>
              <a:rPr lang="da-DK"/>
              <a:t>Andet niveau</a:t>
            </a:r>
          </a:p>
          <a:p>
            <a:pPr lvl="2"/>
            <a:r>
              <a:rPr lang="da-DK"/>
              <a:t>Tredje niveau</a:t>
            </a:r>
          </a:p>
          <a:p>
            <a:pPr lvl="3"/>
            <a:r>
              <a:rPr lang="da-DK"/>
              <a:t>Fjerde niveau</a:t>
            </a:r>
          </a:p>
          <a:p>
            <a:pPr lvl="4"/>
            <a:r>
              <a:rPr lang="da-DK"/>
              <a:t>Femte niveau</a:t>
            </a:r>
          </a:p>
        </p:txBody>
      </p:sp>
      <p:sp>
        <p:nvSpPr>
          <p:cNvPr id="4" name="Pladsholder til dato 3">
            <a:extLst>
              <a:ext uri="{FF2B5EF4-FFF2-40B4-BE49-F238E27FC236}">
                <a16:creationId xmlns:a16="http://schemas.microsoft.com/office/drawing/2014/main" id="{23A03B2D-1A7B-6CBC-CB80-C80E034346C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72D2A49-B5D7-4046-AC49-00E34F099443}" type="datetimeFigureOut">
              <a:rPr lang="da-DK" smtClean="0"/>
              <a:t>19-12-2023</a:t>
            </a:fld>
            <a:endParaRPr lang="da-DK"/>
          </a:p>
        </p:txBody>
      </p:sp>
      <p:sp>
        <p:nvSpPr>
          <p:cNvPr id="5" name="Pladsholder til sidefod 4">
            <a:extLst>
              <a:ext uri="{FF2B5EF4-FFF2-40B4-BE49-F238E27FC236}">
                <a16:creationId xmlns:a16="http://schemas.microsoft.com/office/drawing/2014/main" id="{BB91B74E-8B9C-67E1-597E-6D7A9DBC77D1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a-DK"/>
          </a:p>
        </p:txBody>
      </p:sp>
      <p:sp>
        <p:nvSpPr>
          <p:cNvPr id="6" name="Pladsholder til slidenummer 5">
            <a:extLst>
              <a:ext uri="{FF2B5EF4-FFF2-40B4-BE49-F238E27FC236}">
                <a16:creationId xmlns:a16="http://schemas.microsoft.com/office/drawing/2014/main" id="{35825051-4B6C-32A7-62B8-471801C7E88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7A618E8-55E6-456B-B577-88CAD51C4976}" type="slidenum">
              <a:rPr lang="da-DK" smtClean="0"/>
              <a:t>‹nr.›</a:t>
            </a:fld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8865033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a-DK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13349F3-2CDE-E1CB-DFC8-491AC73674E0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da-DK"/>
              <a:t>Effektivt kvotesystem for EU landbrug muligt hvis…</a:t>
            </a:r>
          </a:p>
        </p:txBody>
      </p:sp>
      <p:sp>
        <p:nvSpPr>
          <p:cNvPr id="3" name="Undertitel 2">
            <a:extLst>
              <a:ext uri="{FF2B5EF4-FFF2-40B4-BE49-F238E27FC236}">
                <a16:creationId xmlns:a16="http://schemas.microsoft.com/office/drawing/2014/main" id="{66F6CF55-3596-3C46-E9E2-CB3FB0FD8F30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da-DK"/>
              <a:t>Erik Tang, seniorkonsulent </a:t>
            </a:r>
          </a:p>
          <a:p>
            <a:r>
              <a:rPr lang="da-DK"/>
              <a:t>Rådet for Grøn Omstilling</a:t>
            </a:r>
          </a:p>
        </p:txBody>
      </p:sp>
    </p:spTree>
    <p:extLst>
      <p:ext uri="{BB962C8B-B14F-4D97-AF65-F5344CB8AC3E}">
        <p14:creationId xmlns:p14="http://schemas.microsoft.com/office/powerpoint/2010/main" val="3597702689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F6FB6FAF-18DA-039D-AE0E-DC23568190B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Husdyrbedrifter &gt; 250 t CO2e/år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5BA6405D-D35E-C5DB-7682-0CC4A59E53A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/>
              <a:t>Praktik:</a:t>
            </a:r>
          </a:p>
          <a:p>
            <a:r>
              <a:rPr lang="da-DK" u="sng"/>
              <a:t>Opgørelse/rapportering</a:t>
            </a:r>
            <a:r>
              <a:rPr lang="da-DK"/>
              <a:t>: </a:t>
            </a:r>
          </a:p>
          <a:p>
            <a:pPr lvl="1"/>
            <a:r>
              <a:rPr lang="da-DK"/>
              <a:t>Detaljerede </a:t>
            </a:r>
            <a:r>
              <a:rPr lang="da-DK" b="1"/>
              <a:t>bedriftsregnskaber</a:t>
            </a:r>
            <a:r>
              <a:rPr lang="da-DK"/>
              <a:t> for </a:t>
            </a:r>
            <a:r>
              <a:rPr lang="da-DK" b="1"/>
              <a:t>udledninger fra fordøjelse &amp; husdyrgødning på bedrift &amp; mark</a:t>
            </a:r>
            <a:r>
              <a:rPr lang="da-DK"/>
              <a:t>. </a:t>
            </a:r>
          </a:p>
          <a:p>
            <a:pPr lvl="1"/>
            <a:r>
              <a:rPr lang="da-DK"/>
              <a:t>Fælles IT-platform med ”fortrykte” registerdata og emissionsfaktorer – (a la SEGES &amp; Økologisk Landsforening). </a:t>
            </a:r>
          </a:p>
          <a:p>
            <a:pPr lvl="1"/>
            <a:r>
              <a:rPr lang="da-DK"/>
              <a:t>Fradrag for godkendte reduktionstiltag - fx </a:t>
            </a:r>
            <a:r>
              <a:rPr lang="da-DK" err="1"/>
              <a:t>Bovaer</a:t>
            </a:r>
            <a:r>
              <a:rPr lang="da-DK"/>
              <a:t>, hurtig udslusning, forsuring, biogas &amp; x &amp; y….. </a:t>
            </a:r>
          </a:p>
          <a:p>
            <a:r>
              <a:rPr lang="da-DK" u="sng"/>
              <a:t>Verifikation</a:t>
            </a:r>
            <a:r>
              <a:rPr lang="da-DK"/>
              <a:t>: Statistisk screening af regnskaber i kvotemyndighed, større afvigelser fra forventet udtages til individuel kontrol, som betales af bedrift hvis bedriftsregnskab er fejlbehæftet. </a:t>
            </a:r>
          </a:p>
          <a:p>
            <a:r>
              <a:rPr lang="da-DK" u="sng"/>
              <a:t>Kvotekøb</a:t>
            </a:r>
            <a:r>
              <a:rPr lang="da-DK"/>
              <a:t>: Bedrift ansvarlig – assisteret af landboforeninger, andelsejede forarbejdningsindustrier, banker mfl. Omkostninger overvæltes i priser.</a:t>
            </a:r>
          </a:p>
        </p:txBody>
      </p:sp>
    </p:spTree>
    <p:extLst>
      <p:ext uri="{BB962C8B-B14F-4D97-AF65-F5344CB8AC3E}">
        <p14:creationId xmlns:p14="http://schemas.microsoft.com/office/powerpoint/2010/main" val="139209422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574AD83-34DF-9EE5-2FE8-7F695B1FD6C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Bedrifter &lt; 250 t CO2e/år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F77BFF49-2B11-1BA2-212A-FE1DFC407F5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/>
              <a:t>Forarbejdningsindustrier kvotepligtige for små bedrifters udledninger</a:t>
            </a:r>
          </a:p>
          <a:p>
            <a:pPr marL="0" indent="0">
              <a:buNone/>
            </a:pPr>
            <a:r>
              <a:rPr lang="da-DK"/>
              <a:t>Praktik: </a:t>
            </a:r>
          </a:p>
          <a:p>
            <a:r>
              <a:rPr lang="da-DK"/>
              <a:t>Forarbejdningsindustrier registrerer leverancer af dyr, mælk og æg opdelt på større, kvotepligtige og mindre ikke-kvotepligtige bedrifter</a:t>
            </a:r>
          </a:p>
          <a:p>
            <a:r>
              <a:rPr lang="da-DK"/>
              <a:t>Udledninger fra små bedrifter beregnes ud fra EU emissionsfaktorer pr. dyretype, kg mælk &amp; æg.</a:t>
            </a:r>
          </a:p>
          <a:p>
            <a:r>
              <a:rPr lang="da-DK"/>
              <a:t>Forarbejdningsindustri køber &amp; annullerer kvoter for udledninger fra små, ikke-kvotebelagte bedrifter. </a:t>
            </a:r>
          </a:p>
          <a:p>
            <a:r>
              <a:rPr lang="da-DK"/>
              <a:t>Leverancer fra ikke-kvotebelagte betales med priserne til kvotebelagte </a:t>
            </a:r>
            <a:r>
              <a:rPr lang="da-DK" b="1"/>
              <a:t>minus</a:t>
            </a:r>
            <a:r>
              <a:rPr lang="da-DK"/>
              <a:t> </a:t>
            </a:r>
            <a:r>
              <a:rPr lang="da-DK" b="1"/>
              <a:t>beregnet kvoteomkostning</a:t>
            </a:r>
          </a:p>
          <a:p>
            <a:r>
              <a:rPr lang="da-DK"/>
              <a:t>Små bedrifter kan vælge at blive kvoteomfattet o/e sælge kreditter for reduktioner</a:t>
            </a:r>
          </a:p>
        </p:txBody>
      </p:sp>
    </p:spTree>
    <p:extLst>
      <p:ext uri="{BB962C8B-B14F-4D97-AF65-F5344CB8AC3E}">
        <p14:creationId xmlns:p14="http://schemas.microsoft.com/office/powerpoint/2010/main" val="255755512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D1F5AD1-46BC-2A51-CF83-BE32A9D87D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da-DK"/>
              <a:t>2 systemer for husdyrhold besværet værd?</a:t>
            </a:r>
            <a:br>
              <a:rPr lang="da-DK"/>
            </a:br>
            <a:endParaRPr lang="da-DK"/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9993F9B-32CD-566E-C5A7-806506B24D6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928553"/>
            <a:ext cx="10515600" cy="4248410"/>
          </a:xfrm>
        </p:spPr>
        <p:txBody>
          <a:bodyPr/>
          <a:lstStyle/>
          <a:p>
            <a:r>
              <a:rPr lang="da-DK"/>
              <a:t>Kvotepligt/direkte prissignal eneste reelle mulighed for at udnytte og videreudvikle reduktionspotentialer i det primære husdyrbrug.</a:t>
            </a:r>
          </a:p>
          <a:p>
            <a:r>
              <a:rPr lang="da-DK"/>
              <a:t>Nedstrøms kvotepligt på forarbejdningsindustri:</a:t>
            </a:r>
          </a:p>
          <a:p>
            <a:pPr lvl="1"/>
            <a:r>
              <a:rPr lang="da-DK"/>
              <a:t> ≈ ”kvoter i køledisken”. </a:t>
            </a:r>
          </a:p>
          <a:p>
            <a:pPr lvl="1"/>
            <a:r>
              <a:rPr lang="da-DK"/>
              <a:t>Risiko for at kvoteomkostninger blot overvæltes i varepriser &amp; ringe reduktionsindsats/udviklingsaktivitet i primærlandbruget = permanent høje udledninger &amp; kvoteomkostninger</a:t>
            </a:r>
          </a:p>
          <a:p>
            <a:pPr lvl="1"/>
            <a:r>
              <a:rPr lang="da-DK"/>
              <a:t>Andre sektorer/aktiviteter må opveje høje udledninger fra landbruget med dyre negative udledninger, hvis netto-0 mål skal holdes. </a:t>
            </a:r>
          </a:p>
          <a:p>
            <a:endParaRPr lang="da-DK"/>
          </a:p>
          <a:p>
            <a:endParaRPr lang="da-DK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62679674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C7398E7-9B4D-14DD-2E89-8AA3E010108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Opsummering 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85195BF-A619-EC69-E3C2-256939791805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da-DK"/>
              <a:t>Direkte prissignaler på størstedelen af alle CO2e-udledninger fra EU´s landbrug – især på størstedelen af husdyrbruget</a:t>
            </a:r>
          </a:p>
          <a:p>
            <a:r>
              <a:rPr lang="da-DK"/>
              <a:t>Integration i eksisterende kvotesystemer sikrer:</a:t>
            </a:r>
          </a:p>
          <a:p>
            <a:pPr lvl="1"/>
            <a:r>
              <a:rPr lang="da-DK"/>
              <a:t>Max. omkostningseffektivitet via ensartet pris-/ambitionsniveau i alle sektorer</a:t>
            </a:r>
          </a:p>
          <a:p>
            <a:pPr lvl="1"/>
            <a:r>
              <a:rPr lang="da-DK"/>
              <a:t>Usikkerhed omkring fastsættelse af kvoteloft for landbrug alene undgås</a:t>
            </a:r>
          </a:p>
          <a:p>
            <a:pPr lvl="1"/>
            <a:r>
              <a:rPr lang="da-DK"/>
              <a:t>At restudledninger automatisk skal opvejes af negative udledninger</a:t>
            </a:r>
          </a:p>
          <a:p>
            <a:r>
              <a:rPr lang="da-DK"/>
              <a:t>Rene planteavlsbedrifter slipper for kvote-bureaukrati</a:t>
            </a:r>
          </a:p>
          <a:p>
            <a:r>
              <a:rPr lang="da-DK"/>
              <a:t>Lavbundsjorde </a:t>
            </a:r>
            <a:r>
              <a:rPr lang="da-DK" err="1"/>
              <a:t>vådlægges</a:t>
            </a:r>
            <a:r>
              <a:rPr lang="da-DK"/>
              <a:t> uden opgørelse af præcis CO2e-udledning</a:t>
            </a:r>
          </a:p>
          <a:p>
            <a:r>
              <a:rPr lang="da-DK"/>
              <a:t>Opstrøms-elementer kan hurtigt vedtages &amp; implementeres</a:t>
            </a:r>
          </a:p>
          <a:p>
            <a:r>
              <a:rPr lang="da-DK"/>
              <a:t>Små husdyrbrug slipper for kvotebureaukrati &amp; sikres indirekte kvoteprissignal</a:t>
            </a:r>
          </a:p>
          <a:p>
            <a:r>
              <a:rPr lang="da-DK"/>
              <a:t>Store husdyrbrug får lav-bureaukratisk bedriftsregnskab og verifikation</a:t>
            </a:r>
          </a:p>
          <a:p>
            <a:endParaRPr lang="da-DK"/>
          </a:p>
          <a:p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960626407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0BB08F21-B40A-D380-603F-CB2D19CCB3C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Kulstoflagring ikke diskuteret	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2A56A097-31FD-50C5-FAEA-C5DCC224E2B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 err="1"/>
              <a:t>Trinomics</a:t>
            </a:r>
            <a:r>
              <a:rPr lang="da-DK"/>
              <a:t> rapportens del II analyserer 5 modeller for integration af kulstoflagring i et kvotesystem</a:t>
            </a:r>
          </a:p>
          <a:p>
            <a:r>
              <a:rPr lang="da-DK"/>
              <a:t>Rapporten anbefaler, at der ikke sker nogen integration</a:t>
            </a:r>
          </a:p>
          <a:p>
            <a:r>
              <a:rPr lang="da-DK"/>
              <a:t>Rådet for Grøn Omstilling er enig!</a:t>
            </a:r>
          </a:p>
        </p:txBody>
      </p:sp>
    </p:spTree>
    <p:extLst>
      <p:ext uri="{BB962C8B-B14F-4D97-AF65-F5344CB8AC3E}">
        <p14:creationId xmlns:p14="http://schemas.microsoft.com/office/powerpoint/2010/main" val="330043729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F913C19-D4BE-A8F4-BE72-38FB3C9A8A0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Drivhusgasudledninger fra EU’s landbrug stagneret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139ECBFA-8D0E-227D-2256-831966E2B5FD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/>
          </a:bodyPr>
          <a:lstStyle/>
          <a:p>
            <a:r>
              <a:rPr lang="da-DK"/>
              <a:t>Landbrugets udledninger stort set konstante sidste 15 år – (undtagen lavbundsjorde)</a:t>
            </a:r>
          </a:p>
          <a:p>
            <a:r>
              <a:rPr lang="da-DK"/>
              <a:t>Fremskrivninger venter stabilt niveau frem mod 2030</a:t>
            </a:r>
          </a:p>
          <a:p>
            <a:r>
              <a:rPr lang="da-DK"/>
              <a:t>Meget begrænsede landbrugstiltag i medlemsstaterne – trods nationale reduktionsmål</a:t>
            </a:r>
          </a:p>
          <a:p>
            <a:r>
              <a:rPr lang="da-DK"/>
              <a:t>Næsten ingen ny teknologi</a:t>
            </a:r>
          </a:p>
        </p:txBody>
      </p:sp>
      <p:graphicFrame>
        <p:nvGraphicFramePr>
          <p:cNvPr id="11" name="Pladsholder til indhold 10">
            <a:extLst>
              <a:ext uri="{FF2B5EF4-FFF2-40B4-BE49-F238E27FC236}">
                <a16:creationId xmlns:a16="http://schemas.microsoft.com/office/drawing/2014/main" id="{87915C67-8C02-2F51-218F-A68B1A707C6E}"/>
              </a:ext>
            </a:extLst>
          </p:cNvPr>
          <p:cNvGraphicFramePr>
            <a:graphicFrameLocks noGrp="1"/>
          </p:cNvGraphicFramePr>
          <p:nvPr>
            <p:ph sz="half" idx="2"/>
          </p:nvPr>
        </p:nvGraphicFramePr>
        <p:xfrm>
          <a:off x="6172200" y="1825625"/>
          <a:ext cx="5181600" cy="435133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</p:spTree>
    <p:extLst>
      <p:ext uri="{BB962C8B-B14F-4D97-AF65-F5344CB8AC3E}">
        <p14:creationId xmlns:p14="http://schemas.microsoft.com/office/powerpoint/2010/main" val="355502213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7BD4E61-1C3A-2464-0896-5C9B842DF0D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EU overvejer kvoteregulering af landbruget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CAB477B0-FBC2-83DE-8F9E-B7EFCC4DEAB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da-DK"/>
              <a:t>2021: EU’s Revisionsret kritiserer at </a:t>
            </a:r>
          </a:p>
          <a:p>
            <a:pPr lvl="1"/>
            <a:r>
              <a:rPr lang="da-DK"/>
              <a:t>Fælles klimaregulering i regi af fælles landbrugspolitik (CAP) ikke virker</a:t>
            </a:r>
          </a:p>
          <a:p>
            <a:pPr lvl="1"/>
            <a:r>
              <a:rPr lang="da-DK"/>
              <a:t>Landbruget ikke betaler for dets klimabelastning</a:t>
            </a:r>
          </a:p>
          <a:p>
            <a:pPr marL="0" indent="0">
              <a:buNone/>
            </a:pPr>
            <a:r>
              <a:rPr lang="da-DK"/>
              <a:t>2023: </a:t>
            </a:r>
          </a:p>
          <a:p>
            <a:r>
              <a:rPr lang="da-DK"/>
              <a:t>Ny klimakommissær indikerer indførelse af kvotehandel i landbruget under godkendelseshøring i EU-Parlamentet</a:t>
            </a:r>
          </a:p>
          <a:p>
            <a:r>
              <a:rPr lang="da-DK"/>
              <a:t>Fremtrædende EU parlamentarikere indikerer præference for kvotehandel for landbruget fra 2030. </a:t>
            </a:r>
          </a:p>
          <a:p>
            <a:r>
              <a:rPr lang="da-DK"/>
              <a:t>Kommissionen offentliggør et konsulentstudie v. </a:t>
            </a:r>
            <a:r>
              <a:rPr lang="da-DK" b="1" err="1"/>
              <a:t>Trinomics</a:t>
            </a:r>
            <a:r>
              <a:rPr lang="da-DK"/>
              <a:t> om mulige kvotehandelssystemer for EU´s landbrug</a:t>
            </a:r>
          </a:p>
        </p:txBody>
      </p:sp>
    </p:spTree>
    <p:extLst>
      <p:ext uri="{BB962C8B-B14F-4D97-AF65-F5344CB8AC3E}">
        <p14:creationId xmlns:p14="http://schemas.microsoft.com/office/powerpoint/2010/main" val="10473548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6FEDE09C-B136-1923-A006-2993B6ADCAF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Hvad er kvotehandel?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EACB0B06-8335-2749-302A-E623C868F00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pPr marL="0" indent="0">
              <a:buNone/>
            </a:pPr>
            <a:r>
              <a:rPr lang="da-DK"/>
              <a:t>Hovedprincipper: </a:t>
            </a:r>
          </a:p>
          <a:p>
            <a:pPr lvl="1"/>
            <a:r>
              <a:rPr lang="da-DK"/>
              <a:t>Pligt til at rapportere CO2e-udledninger + aflevere en kvote for hver ton CO2e udledt.</a:t>
            </a:r>
          </a:p>
          <a:p>
            <a:pPr lvl="1"/>
            <a:r>
              <a:rPr lang="da-DK"/>
              <a:t>Kvotepligt kan lægges på udleder eller på leverandør af fx brændstoffer eller kunstgødning</a:t>
            </a:r>
          </a:p>
          <a:p>
            <a:pPr lvl="1"/>
            <a:r>
              <a:rPr lang="da-DK"/>
              <a:t>Kvotemængde fastsættes svarende til reduktionsmål = </a:t>
            </a:r>
            <a:r>
              <a:rPr lang="da-DK" b="1"/>
              <a:t>knaphed</a:t>
            </a:r>
            <a:r>
              <a:rPr lang="da-DK"/>
              <a:t>. Kvoter kan enten tildeles gratis eller sælges på auktioner og kvoter kan handles. </a:t>
            </a:r>
          </a:p>
          <a:p>
            <a:pPr lvl="1"/>
            <a:r>
              <a:rPr lang="da-DK"/>
              <a:t>Gennem knaphed &amp; handel opstår en </a:t>
            </a:r>
            <a:r>
              <a:rPr lang="da-DK" b="1"/>
              <a:t>kvotepris</a:t>
            </a:r>
            <a:r>
              <a:rPr lang="da-DK"/>
              <a:t>. CO2e-udledere gennemfører reduktionstiltag med omkostning &lt; kvotepris = de </a:t>
            </a:r>
            <a:r>
              <a:rPr lang="da-DK" b="1"/>
              <a:t>billigste reduktioner gennemføres</a:t>
            </a:r>
          </a:p>
          <a:p>
            <a:pPr lvl="1"/>
            <a:r>
              <a:rPr lang="da-DK"/>
              <a:t>Øgede omkostninger </a:t>
            </a:r>
            <a:r>
              <a:rPr lang="da-DK" b="1"/>
              <a:t>væltes videre i varepriser </a:t>
            </a:r>
            <a:r>
              <a:rPr lang="da-DK"/>
              <a:t>= forbrugere vælger billigere varer m. lavere DHG-intensitet</a:t>
            </a:r>
          </a:p>
          <a:p>
            <a:r>
              <a:rPr lang="da-DK"/>
              <a:t>Sikrer </a:t>
            </a:r>
            <a:r>
              <a:rPr lang="da-DK" b="1"/>
              <a:t>efterspørgsel efter ny lavemissionsteknologi </a:t>
            </a:r>
            <a:r>
              <a:rPr lang="da-DK"/>
              <a:t>i alle led</a:t>
            </a:r>
          </a:p>
          <a:p>
            <a:r>
              <a:rPr lang="da-DK"/>
              <a:t>Kvotehandel kan vedtages med kvalificeret flertal – fælles EU-afgifter kræver énstemmighed</a:t>
            </a:r>
          </a:p>
          <a:p>
            <a:r>
              <a:rPr lang="da-DK"/>
              <a:t>Alle fossile udledninger i EU omfattet af kvotehandel fra 2026 – undtagen landbrugets!</a:t>
            </a:r>
          </a:p>
        </p:txBody>
      </p:sp>
    </p:spTree>
    <p:extLst>
      <p:ext uri="{BB962C8B-B14F-4D97-AF65-F5344CB8AC3E}">
        <p14:creationId xmlns:p14="http://schemas.microsoft.com/office/powerpoint/2010/main" val="86344741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E2FE187-2780-4490-E72D-89B01D8093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 err="1"/>
              <a:t>Trinomics</a:t>
            </a:r>
            <a:r>
              <a:rPr lang="da-DK"/>
              <a:t>-studiet skeptisk til kvotepligt for enkeltbedrifter i primærlandbruget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0E067248-ECCA-BCAE-50B9-87CC8001E4DC}"/>
              </a:ext>
            </a:extLst>
          </p:cNvPr>
          <p:cNvSpPr>
            <a:spLocks noGrp="1"/>
          </p:cNvSpPr>
          <p:nvPr>
            <p:ph sz="half" idx="1"/>
          </p:nvPr>
        </p:nvSpPr>
        <p:spPr/>
        <p:txBody>
          <a:bodyPr>
            <a:normAutofit fontScale="92500" lnSpcReduction="10000"/>
          </a:bodyPr>
          <a:lstStyle/>
          <a:p>
            <a:pPr marL="0" indent="0">
              <a:buNone/>
            </a:pPr>
            <a:r>
              <a:rPr lang="da-DK" err="1"/>
              <a:t>Trinomics</a:t>
            </a:r>
            <a:r>
              <a:rPr lang="da-DK"/>
              <a:t> evaluerer 5 modeller: </a:t>
            </a:r>
          </a:p>
          <a:p>
            <a:r>
              <a:rPr lang="da-DK"/>
              <a:t>Kvotepligt på bedriftsniveau (All GHG, </a:t>
            </a:r>
            <a:r>
              <a:rPr lang="da-DK" err="1"/>
              <a:t>Livestock</a:t>
            </a:r>
            <a:r>
              <a:rPr lang="da-DK"/>
              <a:t>, </a:t>
            </a:r>
            <a:r>
              <a:rPr lang="da-DK" err="1"/>
              <a:t>Peatlands</a:t>
            </a:r>
            <a:r>
              <a:rPr lang="da-DK"/>
              <a:t>) vurderes svære og dyre at implementere</a:t>
            </a:r>
          </a:p>
          <a:p>
            <a:r>
              <a:rPr lang="da-DK"/>
              <a:t>Kvotepligt for leverandører af kunstgødning &amp; foder (</a:t>
            </a:r>
            <a:r>
              <a:rPr lang="da-DK" err="1"/>
              <a:t>Upstream</a:t>
            </a:r>
            <a:r>
              <a:rPr lang="da-DK"/>
              <a:t>) o/e kvotepligt for forarbejdningsindustrier (</a:t>
            </a:r>
            <a:r>
              <a:rPr lang="da-DK" err="1"/>
              <a:t>Downstream</a:t>
            </a:r>
            <a:r>
              <a:rPr lang="da-DK"/>
              <a:t>) vurderes  mere effektive og lettere at implementere</a:t>
            </a:r>
          </a:p>
        </p:txBody>
      </p:sp>
      <p:pic>
        <p:nvPicPr>
          <p:cNvPr id="6" name="Pladsholder til indhold 5">
            <a:extLst>
              <a:ext uri="{FF2B5EF4-FFF2-40B4-BE49-F238E27FC236}">
                <a16:creationId xmlns:a16="http://schemas.microsoft.com/office/drawing/2014/main" id="{C135CA87-0BFC-3919-F260-FE21E8AF1C9E}"/>
              </a:ext>
            </a:extLst>
          </p:cNvPr>
          <p:cNvPicPr>
            <a:picLocks noGrp="1" noChangeAspect="1"/>
          </p:cNvPicPr>
          <p:nvPr>
            <p:ph sz="half" idx="2"/>
          </p:nvPr>
        </p:nvPicPr>
        <p:blipFill>
          <a:blip r:embed="rId2"/>
          <a:stretch>
            <a:fillRect/>
          </a:stretch>
        </p:blipFill>
        <p:spPr>
          <a:xfrm>
            <a:off x="6451480" y="1825624"/>
            <a:ext cx="5181599" cy="4351337"/>
          </a:xfrm>
        </p:spPr>
      </p:pic>
    </p:spTree>
    <p:extLst>
      <p:ext uri="{BB962C8B-B14F-4D97-AF65-F5344CB8AC3E}">
        <p14:creationId xmlns:p14="http://schemas.microsoft.com/office/powerpoint/2010/main" val="1318583850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980E290-1E21-A476-A7AA-12DB4BCDEDD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Udfordringer for kvotehandel i landbrug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B015CBA-B055-CB3D-A236-F7487F71E0F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9 mio. landbrugsbedrifter i EU ≈ </a:t>
            </a:r>
            <a:r>
              <a:rPr lang="da-DK" b="1"/>
              <a:t>45 </a:t>
            </a:r>
            <a:r>
              <a:rPr lang="da-DK"/>
              <a:t>t CO2e/bedrift </a:t>
            </a:r>
          </a:p>
          <a:p>
            <a:r>
              <a:rPr lang="da-DK"/>
              <a:t>Ca. 2/3 af bedrifter under 5 Ha</a:t>
            </a:r>
          </a:p>
          <a:p>
            <a:r>
              <a:rPr lang="da-DK"/>
              <a:t>Ca. 45 % af areal forpagtet ud – fra 17 % af bedrifterne </a:t>
            </a:r>
          </a:p>
          <a:p>
            <a:r>
              <a:rPr lang="da-DK"/>
              <a:t>Mange små-bønder fattige</a:t>
            </a:r>
          </a:p>
          <a:p>
            <a:r>
              <a:rPr lang="da-DK"/>
              <a:t>Bedriftsregnskaber komplekse</a:t>
            </a:r>
          </a:p>
          <a:p>
            <a:r>
              <a:rPr lang="da-DK"/>
              <a:t>Risiko for </a:t>
            </a:r>
            <a:r>
              <a:rPr lang="da-DK" err="1"/>
              <a:t>Carbon</a:t>
            </a:r>
            <a:r>
              <a:rPr lang="da-DK"/>
              <a:t> Leakage</a:t>
            </a:r>
          </a:p>
          <a:p>
            <a:pPr marL="0" indent="0">
              <a:buNone/>
            </a:pPr>
            <a:endParaRPr lang="da-DK"/>
          </a:p>
          <a:p>
            <a:r>
              <a:rPr lang="da-DK"/>
              <a:t>ETS 1 ca. 10.000 installationer ≈ </a:t>
            </a:r>
            <a:r>
              <a:rPr lang="da-DK" b="1"/>
              <a:t>130.000</a:t>
            </a:r>
            <a:r>
              <a:rPr lang="da-DK"/>
              <a:t> t CO2e/installation</a:t>
            </a:r>
          </a:p>
          <a:p>
            <a:pPr marL="0" indent="0">
              <a:buNone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21729094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2720C4E-56B6-CAC5-65D3-A07A6DBD19C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RGO: Kvotehandel for landbrug godt, hvis: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65C2D34D-A8A4-8E53-D8E4-C7EA7FCB691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da-DK"/>
              <a:t>Primærlandbruget sikres klare prissignaler – indenfor rimelige administrationsomkostninger</a:t>
            </a:r>
          </a:p>
          <a:p>
            <a:r>
              <a:rPr lang="da-DK"/>
              <a:t>Landbruget bidrager til EU’s netto-0 mål på lige fod med andre sektorer = bør integreres i de eksisterende kvotesystemer</a:t>
            </a:r>
          </a:p>
          <a:p>
            <a:r>
              <a:rPr lang="da-DK"/>
              <a:t>Administrativt bøvl minimeres</a:t>
            </a:r>
          </a:p>
        </p:txBody>
      </p:sp>
    </p:spTree>
    <p:extLst>
      <p:ext uri="{BB962C8B-B14F-4D97-AF65-F5344CB8AC3E}">
        <p14:creationId xmlns:p14="http://schemas.microsoft.com/office/powerpoint/2010/main" val="124432615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FA8E6B5-ADE3-8388-7840-A0B77DFAEF7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Oplæg: Kvotepligt placeret efter bøvl &amp; evne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830A5917-D1F6-2872-7A0C-178D2D8C7D8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da-DK" b="1"/>
              <a:t>4 </a:t>
            </a:r>
            <a:r>
              <a:rPr lang="da-DK" b="1" err="1"/>
              <a:t>hoved-elementer</a:t>
            </a:r>
            <a:r>
              <a:rPr lang="da-DK" b="1"/>
              <a:t>:</a:t>
            </a:r>
          </a:p>
          <a:p>
            <a:r>
              <a:rPr lang="da-DK"/>
              <a:t>Alle kvoter auktioneres via EU´s eksisterende kvotesystemer, da EU´s landbrugsmarkeder er/kan beskyttes</a:t>
            </a:r>
          </a:p>
          <a:p>
            <a:r>
              <a:rPr lang="da-DK" err="1"/>
              <a:t>Op-strøms</a:t>
            </a:r>
            <a:r>
              <a:rPr lang="da-DK"/>
              <a:t> kvotepligt mv.:</a:t>
            </a:r>
          </a:p>
          <a:p>
            <a:pPr lvl="1"/>
            <a:r>
              <a:rPr lang="da-DK"/>
              <a:t>Leverandører af kunstgødning, kalk &amp; fossile brændsler</a:t>
            </a:r>
          </a:p>
          <a:p>
            <a:pPr lvl="1"/>
            <a:r>
              <a:rPr lang="da-DK"/>
              <a:t>[Lavbundsjorde]</a:t>
            </a:r>
          </a:p>
          <a:p>
            <a:r>
              <a:rPr lang="da-DK"/>
              <a:t>Store husdyrbrug &gt; [250] t CO2e/år selvstændig kvotepligtig </a:t>
            </a:r>
          </a:p>
          <a:p>
            <a:r>
              <a:rPr lang="da-DK"/>
              <a:t>Små husdyrbrug &lt; [250] t CO2e/år: Forarbejdningsindustrier kvotepligtige</a:t>
            </a:r>
          </a:p>
        </p:txBody>
      </p:sp>
    </p:spTree>
    <p:extLst>
      <p:ext uri="{BB962C8B-B14F-4D97-AF65-F5344CB8AC3E}">
        <p14:creationId xmlns:p14="http://schemas.microsoft.com/office/powerpoint/2010/main" val="203003482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11A45038-6A5B-3311-7D1D-D392F21A30A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a-DK"/>
              <a:t>Opstrøms kvotepligt – hvor muligt/relevant</a:t>
            </a:r>
          </a:p>
        </p:txBody>
      </p:sp>
      <p:sp>
        <p:nvSpPr>
          <p:cNvPr id="3" name="Pladsholder til indhold 2">
            <a:extLst>
              <a:ext uri="{FF2B5EF4-FFF2-40B4-BE49-F238E27FC236}">
                <a16:creationId xmlns:a16="http://schemas.microsoft.com/office/drawing/2014/main" id="{7AA5FBC7-A8E7-88D6-7F25-62F4CAC2270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da-DK"/>
              <a:t>Praktik:</a:t>
            </a:r>
          </a:p>
          <a:p>
            <a:r>
              <a:rPr lang="da-DK"/>
              <a:t>Leverandører af </a:t>
            </a:r>
            <a:r>
              <a:rPr lang="da-DK" b="1"/>
              <a:t>olie, kunstgødning og kalk </a:t>
            </a:r>
            <a:r>
              <a:rPr lang="da-DK"/>
              <a:t>til landbruget køber kvoter svarende til udledninger fra brug &amp; vælter kvoteomkostning over i priser</a:t>
            </a:r>
          </a:p>
          <a:p>
            <a:r>
              <a:rPr lang="da-DK" b="1"/>
              <a:t>Lavbundsjorde</a:t>
            </a:r>
            <a:r>
              <a:rPr lang="da-DK"/>
              <a:t>: EU arealstøtte betinges af vådlægning. For Ikke-</a:t>
            </a:r>
            <a:r>
              <a:rPr lang="da-DK" err="1"/>
              <a:t>vådlagte</a:t>
            </a:r>
            <a:r>
              <a:rPr lang="da-DK"/>
              <a:t> lavbundsjorder købes og annulleres 9 kvoter/Ha &amp; år. Adgang til at bruge nationale CAP-midler til kompensation</a:t>
            </a:r>
          </a:p>
          <a:p>
            <a:pPr marL="0" indent="0">
              <a:buNone/>
            </a:pPr>
            <a:r>
              <a:rPr lang="da-DK"/>
              <a:t>Dækker alle bedrifter &amp; 1/3 af landbrugets udledninger</a:t>
            </a:r>
          </a:p>
          <a:p>
            <a:pPr marL="0" indent="0">
              <a:buNone/>
            </a:pPr>
            <a:r>
              <a:rPr lang="da-DK"/>
              <a:t>Få kvotepligtige = simpel/billig administration</a:t>
            </a:r>
          </a:p>
          <a:p>
            <a:pPr marL="0" indent="0">
              <a:buNone/>
            </a:pPr>
            <a:r>
              <a:rPr lang="da-DK"/>
              <a:t>Rene planteavlsbedrifter slipper for bedriftsregnskaber &amp; kvotekøb </a:t>
            </a:r>
          </a:p>
          <a:p>
            <a:pPr marL="0" indent="0">
              <a:buNone/>
            </a:pPr>
            <a:r>
              <a:rPr lang="da-DK"/>
              <a:t>Mulighed for godkendelse af lav-emissions gødning</a:t>
            </a:r>
          </a:p>
          <a:p>
            <a:pPr marL="0" indent="0">
              <a:buNone/>
            </a:pPr>
            <a:r>
              <a:rPr lang="da-DK"/>
              <a:t>Kan implementeres relativt hurtigt – lavbundsjorder ved næste CAP-reform</a:t>
            </a:r>
          </a:p>
          <a:p>
            <a:pPr marL="0" indent="0">
              <a:buNone/>
            </a:pPr>
            <a:endParaRPr lang="da-DK"/>
          </a:p>
        </p:txBody>
      </p:sp>
    </p:spTree>
    <p:extLst>
      <p:ext uri="{BB962C8B-B14F-4D97-AF65-F5344CB8AC3E}">
        <p14:creationId xmlns:p14="http://schemas.microsoft.com/office/powerpoint/2010/main" val="374324485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-tema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PresentationFormat>Widescreen</PresentationFormat>
  <Slides>14</Slides>
  <Notes>0</Notes>
  <HiddenSlides>0</HiddenSlides>
  <ScaleCrop>false</ScaleCrop>
  <HeadingPairs>
    <vt:vector size="4" baseType="variant">
      <vt:variant>
        <vt:lpstr>Tema</vt:lpstr>
      </vt:variant>
      <vt:variant>
        <vt:i4>1</vt:i4>
      </vt:variant>
      <vt:variant>
        <vt:lpstr>Slidetitler</vt:lpstr>
      </vt:variant>
      <vt:variant>
        <vt:i4>14</vt:i4>
      </vt:variant>
    </vt:vector>
  </HeadingPairs>
  <TitlesOfParts>
    <vt:vector size="15" baseType="lpstr">
      <vt:lpstr>Office-tema</vt:lpstr>
      <vt:lpstr>Effektivt kvotesystem for EU landbrug muligt hvis…</vt:lpstr>
      <vt:lpstr>Drivhusgasudledninger fra EU’s landbrug stagneret</vt:lpstr>
      <vt:lpstr>EU overvejer kvoteregulering af landbruget</vt:lpstr>
      <vt:lpstr>Hvad er kvotehandel?</vt:lpstr>
      <vt:lpstr>Trinomics-studiet skeptisk til kvotepligt for enkeltbedrifter i primærlandbruget</vt:lpstr>
      <vt:lpstr>Udfordringer for kvotehandel i landbrug</vt:lpstr>
      <vt:lpstr>RGO: Kvotehandel for landbrug godt, hvis:</vt:lpstr>
      <vt:lpstr>Oplæg: Kvotepligt placeret efter bøvl &amp; evne</vt:lpstr>
      <vt:lpstr>Opstrøms kvotepligt – hvor muligt/relevant</vt:lpstr>
      <vt:lpstr>Husdyrbedrifter &gt; 250 t CO2e/år</vt:lpstr>
      <vt:lpstr>Bedrifter &lt; 250 t CO2e/år</vt:lpstr>
      <vt:lpstr>2 systemer for husdyrhold besværet værd? </vt:lpstr>
      <vt:lpstr>Opsummering </vt:lpstr>
      <vt:lpstr>Kulstoflagring ikke diskuteret 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Kvotehandel for EU landbrug</dc:title>
  <dc:creator>Erik Tang</dc:creator>
  <cp:revision>3</cp:revision>
  <dcterms:created xsi:type="dcterms:W3CDTF">2023-12-15T09:02:03Z</dcterms:created>
  <dcterms:modified xsi:type="dcterms:W3CDTF">2023-12-19T13:37:30Z</dcterms:modified>
</cp:coreProperties>
</file>