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7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E941C-C18B-4289-AB40-F034BCAD540E}" v="14" dt="2023-12-18T07:38:13.264"/>
    <p1510:client id="{9D274C27-C277-490C-BCF4-4147A361397C}" v="26" dt="2023-12-17T16:34:44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cocouncil-my.sharepoint.com/personal/erik_rgo_dk/Documents/Dokumenter/Landbrug%20kvote/EU%20agri%20GHG%201okt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EU</a:t>
            </a:r>
            <a:r>
              <a:rPr lang="da-DK" baseline="0"/>
              <a:t> landbrugsemissioner, 1990-2021</a:t>
            </a:r>
            <a:endParaRPr lang="da-D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'[EU agri GHG 1okt23.xlsx]EU Agri GHG'!$H$1</c:f>
              <c:strCache>
                <c:ptCount val="1"/>
                <c:pt idx="0">
                  <c:v>Fordøjelse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'[EU agri GHG 1okt23.xlsx]EU Agri GHG'!$G$2:$G$8</c:f>
              <c:strCache>
                <c:ptCount val="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2021</c:v>
                </c:pt>
              </c:strCache>
            </c:strRef>
          </c:cat>
          <c:val>
            <c:numRef>
              <c:f>'[EU agri GHG 1okt23.xlsx]EU Agri GHG'!$H$2:$H$8</c:f>
              <c:numCache>
                <c:formatCode>0</c:formatCode>
                <c:ptCount val="7"/>
                <c:pt idx="0">
                  <c:v>237.0200763163225</c:v>
                </c:pt>
                <c:pt idx="1">
                  <c:v>207.23743110151318</c:v>
                </c:pt>
                <c:pt idx="2">
                  <c:v>199.47575710276155</c:v>
                </c:pt>
                <c:pt idx="3">
                  <c:v>189.01042749141558</c:v>
                </c:pt>
                <c:pt idx="4">
                  <c:v>184.3182547366107</c:v>
                </c:pt>
                <c:pt idx="5">
                  <c:v>185.88127709948819</c:v>
                </c:pt>
                <c:pt idx="6">
                  <c:v>182.5454973719479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0-4F14-8FBE-2B14BF83AE14}"/>
            </c:ext>
          </c:extLst>
        </c:ser>
        <c:ser>
          <c:idx val="1"/>
          <c:order val="1"/>
          <c:tx>
            <c:strRef>
              <c:f>'[EU agri GHG 1okt23.xlsx]EU Agri GHG'!$I$1</c:f>
              <c:strCache>
                <c:ptCount val="1"/>
                <c:pt idx="0">
                  <c:v>Gødningshåndtering, gårde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'[EU agri GHG 1okt23.xlsx]EU Agri GHG'!$G$2:$G$8</c:f>
              <c:strCache>
                <c:ptCount val="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2021</c:v>
                </c:pt>
              </c:strCache>
            </c:strRef>
          </c:cat>
          <c:val>
            <c:numRef>
              <c:f>'[EU agri GHG 1okt23.xlsx]EU Agri GHG'!$I$2:$I$8</c:f>
              <c:numCache>
                <c:formatCode>0</c:formatCode>
                <c:ptCount val="7"/>
                <c:pt idx="0">
                  <c:v>79.981454954023221</c:v>
                </c:pt>
                <c:pt idx="1">
                  <c:v>72.172834340576259</c:v>
                </c:pt>
                <c:pt idx="2">
                  <c:v>71.570409676137743</c:v>
                </c:pt>
                <c:pt idx="3">
                  <c:v>69.088234676698775</c:v>
                </c:pt>
                <c:pt idx="4">
                  <c:v>64.59833355888864</c:v>
                </c:pt>
                <c:pt idx="5">
                  <c:v>64.258187526517375</c:v>
                </c:pt>
                <c:pt idx="6">
                  <c:v>62.90260958350251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80-4F14-8FBE-2B14BF83AE14}"/>
            </c:ext>
          </c:extLst>
        </c:ser>
        <c:ser>
          <c:idx val="2"/>
          <c:order val="2"/>
          <c:tx>
            <c:strRef>
              <c:f>'[EU agri GHG 1okt23.xlsx]EU Agri GHG'!$J$1</c:f>
              <c:strCache>
                <c:ptCount val="1"/>
                <c:pt idx="0">
                  <c:v>Lattergas fra kvælstof på marker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'[EU agri GHG 1okt23.xlsx]EU Agri GHG'!$G$2:$G$8</c:f>
              <c:strCache>
                <c:ptCount val="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2021</c:v>
                </c:pt>
              </c:strCache>
            </c:strRef>
          </c:cat>
          <c:val>
            <c:numRef>
              <c:f>'[EU agri GHG 1okt23.xlsx]EU Agri GHG'!$J$2:$J$8</c:f>
              <c:numCache>
                <c:formatCode>0</c:formatCode>
                <c:ptCount val="7"/>
                <c:pt idx="0">
                  <c:v>148.3635221896954</c:v>
                </c:pt>
                <c:pt idx="1">
                  <c:v>124.95216119021315</c:v>
                </c:pt>
                <c:pt idx="2">
                  <c:v>123.18899561545777</c:v>
                </c:pt>
                <c:pt idx="3">
                  <c:v>117.67972448941138</c:v>
                </c:pt>
                <c:pt idx="4">
                  <c:v>113.44434151611263</c:v>
                </c:pt>
                <c:pt idx="5">
                  <c:v>118.73613715732535</c:v>
                </c:pt>
                <c:pt idx="6">
                  <c:v>117.99412784629206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80-4F14-8FBE-2B14BF83AE14}"/>
            </c:ext>
          </c:extLst>
        </c:ser>
        <c:ser>
          <c:idx val="3"/>
          <c:order val="3"/>
          <c:tx>
            <c:strRef>
              <c:f>'[EU agri GHG 1okt23.xlsx]EU Agri GHG'!$K$1</c:f>
              <c:strCache>
                <c:ptCount val="1"/>
                <c:pt idx="0">
                  <c:v>Lavbundsjorde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'[EU agri GHG 1okt23.xlsx]EU Agri GHG'!$G$2:$G$8</c:f>
              <c:strCache>
                <c:ptCount val="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2021</c:v>
                </c:pt>
              </c:strCache>
            </c:strRef>
          </c:cat>
          <c:val>
            <c:numRef>
              <c:f>'[EU agri GHG 1okt23.xlsx]EU Agri GHG'!$K$2:$K$8</c:f>
              <c:numCache>
                <c:formatCode>0</c:formatCode>
                <c:ptCount val="7"/>
                <c:pt idx="0">
                  <c:v>113.72455628377408</c:v>
                </c:pt>
                <c:pt idx="1">
                  <c:v>87.617350459619317</c:v>
                </c:pt>
                <c:pt idx="2">
                  <c:v>93.069865410894522</c:v>
                </c:pt>
                <c:pt idx="3">
                  <c:v>74.396245338842874</c:v>
                </c:pt>
                <c:pt idx="4">
                  <c:v>67.980692140661034</c:v>
                </c:pt>
                <c:pt idx="5">
                  <c:v>51.804077019641923</c:v>
                </c:pt>
                <c:pt idx="6" formatCode="0.0">
                  <c:v>47.601451336886839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80-4F14-8FBE-2B14BF83A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92212895"/>
        <c:axId val="1392194047"/>
      </c:areaChart>
      <c:lineChart>
        <c:grouping val="standard"/>
        <c:varyColors val="0"/>
        <c:ser>
          <c:idx val="4"/>
          <c:order val="4"/>
          <c:tx>
            <c:strRef>
              <c:f>'[EU agri GHG 1okt23.xlsx]EU Agri GHG'!$L$1</c:f>
              <c:strCache>
                <c:ptCount val="1"/>
                <c:pt idx="0">
                  <c:v>Andel af EU's  GHG udledninger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'[EU agri GHG 1okt23.xlsx]EU Agri GHG'!$G$2:$G$8</c:f>
              <c:strCache>
                <c:ptCount val="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2021</c:v>
                </c:pt>
              </c:strCache>
            </c:strRef>
          </c:cat>
          <c:val>
            <c:numRef>
              <c:f>'[EU agri GHG 1okt23.xlsx]EU Agri GHG'!$L$2:$L$8</c:f>
              <c:numCache>
                <c:formatCode>0.0%</c:formatCode>
                <c:ptCount val="7"/>
                <c:pt idx="0">
                  <c:v>0.12431611240854297</c:v>
                </c:pt>
                <c:pt idx="1">
                  <c:v>0.11592522205097405</c:v>
                </c:pt>
                <c:pt idx="2">
                  <c:v>0.11748289486116524</c:v>
                </c:pt>
                <c:pt idx="3">
                  <c:v>0.10719024431299393</c:v>
                </c:pt>
                <c:pt idx="4">
                  <c:v>0.11241499298182565</c:v>
                </c:pt>
                <c:pt idx="5">
                  <c:v>0.12053887358380774</c:v>
                </c:pt>
                <c:pt idx="6">
                  <c:v>0.12679819302533077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280-4F14-8FBE-2B14BF83A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5397039"/>
        <c:axId val="1336712143"/>
      </c:lineChart>
      <c:catAx>
        <c:axId val="139221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392194047"/>
        <c:crosses val="autoZero"/>
        <c:auto val="1"/>
        <c:lblAlgn val="ctr"/>
        <c:lblOffset val="100"/>
        <c:noMultiLvlLbl val="0"/>
      </c:catAx>
      <c:valAx>
        <c:axId val="1392194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Mio. t CO2e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392212895"/>
        <c:crosses val="autoZero"/>
        <c:crossBetween val="between"/>
      </c:valAx>
      <c:valAx>
        <c:axId val="1336712143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335397039"/>
        <c:crosses val="max"/>
        <c:crossBetween val="between"/>
      </c:valAx>
      <c:catAx>
        <c:axId val="13353970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367121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28AFD-9BA5-EB0D-1668-6C7ED8CA2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6AF7AEC-B8C4-F8C1-BDC4-757CC5864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37BC141-7E5F-D438-755F-C572C7DE0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134191D-337F-18EC-8C24-424333080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C38DED-4A67-78E7-3D05-46A051F2D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752C3-5F8E-24F3-55FD-6EF723B5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B8642B7-598C-CE34-EF46-C6F3B6EC6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C35631-5ABA-DCF6-919E-E5F9D6FEE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06E770-8424-DAD6-A1C1-3A2F94EA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1332BE-7758-C8EE-96BB-26635259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336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C3B638A-5429-4A12-018F-0A2233E55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AC742F-E429-37D7-F3C2-5A365D6A7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F36B8C2-9D83-B010-6DB6-8BF33B55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31EBB7F-C28A-FBDD-705E-2090BA13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476BF1E-D7EE-85AB-F827-A2AE395F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708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C2815B-DF05-0DB5-4726-41473E85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B6CB281-4718-005A-FF32-DA376E1B1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9B6E0A5-A217-AE54-14BD-4DC8240A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8E85D3-4339-F077-EB7A-4869DEF69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A1570C0-019C-629A-B776-0096DC00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041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851477-40E3-E1E8-F7F6-D87A19D0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0ABE91D-39C3-8419-C726-0617DE19C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E919E1E-548A-5156-E725-4D80010AC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C25262-6612-1EBB-EE7E-22AB3803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6CDC005-131F-C233-A6EB-EBAB165E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532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9B7B6-38BA-F6A4-67EA-884C2F28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CDA00EB-C681-AA01-8203-D21A650BB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7E01FB8-0E3E-CE38-E800-91329EC48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951F531-C772-F8B9-EAE7-537A47A7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F5D4742-41D0-45EE-BDA2-09DEC9CD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DE7580E-670A-EDA1-BAFC-83A0EB8F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398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60669-F532-C389-A2B0-BF746E80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EA1ED67-B707-7A17-C2D3-1745E90B8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F924596-5F22-14BE-3158-803F6B9E5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5427431-4604-22DF-046B-FFA3D88B9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B8F9EB7-3BCB-D44C-10EA-9D382D710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E6B5D16-332C-D01C-E3EE-767EBA8DF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33E28A3-19D4-1A6E-D20E-2B4CD317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0D98F18-BDA2-8903-7721-BADDB666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834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B378E-EC5E-1466-F948-E5019C3B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B3D3EDB-7F2F-1942-5170-02F38D5E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39529F6-4F92-FCED-F646-36D965FA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13929E0-B484-5F08-90F6-56B5655C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95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3095C3E-4F22-96FB-B556-ED1DF91B3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2FD5A64-4396-F587-3157-8A15B190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06867DD-33C5-9B45-1673-63F0C1D3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881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8E6DF-BDD0-82B8-61D8-A76E6F0BB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39E790-F3F0-F44C-CE09-1D73ACE45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6861284-8F78-EE50-A343-8156DF940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5336A04-D7AB-1512-D17E-358617EF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77908D2-3EAB-4D9A-0E6F-EC655B12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B96976-2ACB-7F69-BD4A-621EE83C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449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FD2FA-6045-05DB-E8AA-B0B41E791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63E069E-D125-48D6-C766-7C7DBD607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E1A1330-302E-A53F-5C5E-26FC463B9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58A9EAC-D297-4B9A-1336-BC0EA590C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41F2E77-1712-EE22-13A9-B36BD9EA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A6C4092-99E1-6E1C-FB7B-438A0332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773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C53D2CC-C79E-5B66-1AE9-2AD530614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A0BD8AD-C300-A3B0-02B2-45D8AFB96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3A03B2D-1A7B-6CBC-CB80-C80E03434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2A49-B5D7-4046-AC49-00E34F099443}" type="datetimeFigureOut">
              <a:rPr lang="da-DK" smtClean="0"/>
              <a:t>19-12-2023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B91B74E-8B9C-67E1-597E-6D7A9DBC7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825051-4B6C-32A7-62B8-471801C7E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18E8-55E6-456B-B577-88CAD51C49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865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349F3-2CDE-E1CB-DFC8-491AC73674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/>
              <a:t>Effektivt kvotesystem for EU landbrug muligt hvis…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6F6CF55-3596-3C46-E9E2-CB3FB0FD8F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Erik Tang, seniorkonsulent </a:t>
            </a:r>
          </a:p>
          <a:p>
            <a:r>
              <a:rPr lang="da-DK"/>
              <a:t>Rådet for Grøn Omstilling</a:t>
            </a:r>
          </a:p>
        </p:txBody>
      </p:sp>
    </p:spTree>
    <p:extLst>
      <p:ext uri="{BB962C8B-B14F-4D97-AF65-F5344CB8AC3E}">
        <p14:creationId xmlns:p14="http://schemas.microsoft.com/office/powerpoint/2010/main" val="359770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B6FAF-18DA-039D-AE0E-DC2356819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Husdyrbedrifter &gt; 250 t CO2e/år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BA6405D-D35E-C5DB-7682-0CC4A59E5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/>
              <a:t>Praktik:</a:t>
            </a:r>
          </a:p>
          <a:p>
            <a:r>
              <a:rPr lang="da-DK" u="sng"/>
              <a:t>Opgørelse/rapportering</a:t>
            </a:r>
            <a:r>
              <a:rPr lang="da-DK"/>
              <a:t>: </a:t>
            </a:r>
          </a:p>
          <a:p>
            <a:pPr lvl="1"/>
            <a:r>
              <a:rPr lang="da-DK"/>
              <a:t>Detaljerede </a:t>
            </a:r>
            <a:r>
              <a:rPr lang="da-DK" b="1"/>
              <a:t>bedriftsregnskaber</a:t>
            </a:r>
            <a:r>
              <a:rPr lang="da-DK"/>
              <a:t> for </a:t>
            </a:r>
            <a:r>
              <a:rPr lang="da-DK" b="1"/>
              <a:t>udledninger fra fordøjelse &amp; husdyrgødning på bedrift &amp; mark</a:t>
            </a:r>
            <a:r>
              <a:rPr lang="da-DK"/>
              <a:t>. </a:t>
            </a:r>
          </a:p>
          <a:p>
            <a:pPr lvl="1"/>
            <a:r>
              <a:rPr lang="da-DK"/>
              <a:t>Fælles IT-platform med ”fortrykte” registerdata og emissionsfaktorer – (a la SEGES &amp; Økologisk Landsforening). </a:t>
            </a:r>
          </a:p>
          <a:p>
            <a:pPr lvl="1"/>
            <a:r>
              <a:rPr lang="da-DK"/>
              <a:t>Fradrag for godkendte reduktionstiltag - fx </a:t>
            </a:r>
            <a:r>
              <a:rPr lang="da-DK" err="1"/>
              <a:t>Bovaer</a:t>
            </a:r>
            <a:r>
              <a:rPr lang="da-DK"/>
              <a:t>, hurtig udslusning, forsuring, biogas &amp; x &amp; y….. </a:t>
            </a:r>
          </a:p>
          <a:p>
            <a:r>
              <a:rPr lang="da-DK" u="sng"/>
              <a:t>Verifikation</a:t>
            </a:r>
            <a:r>
              <a:rPr lang="da-DK"/>
              <a:t>: Statistisk screening af regnskaber i kvotemyndighed, større afvigelser fra forventet udtages til individuel kontrol, som betales af bedrift hvis bedriftsregnskab er fejlbehæftet. </a:t>
            </a:r>
          </a:p>
          <a:p>
            <a:r>
              <a:rPr lang="da-DK" u="sng"/>
              <a:t>Kvotekøb</a:t>
            </a:r>
            <a:r>
              <a:rPr lang="da-DK"/>
              <a:t>: Bedrift ansvarlig – assisteret af landboforeninger, andelsejede forarbejdningsindustrier, banker mfl. Omkostninger overvæltes i priser.</a:t>
            </a:r>
          </a:p>
        </p:txBody>
      </p:sp>
    </p:spTree>
    <p:extLst>
      <p:ext uri="{BB962C8B-B14F-4D97-AF65-F5344CB8AC3E}">
        <p14:creationId xmlns:p14="http://schemas.microsoft.com/office/powerpoint/2010/main" val="1392094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4AD83-34DF-9EE5-2FE8-7F695B1F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Bedrifter &lt; 250 t CO2e/år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77BFF49-2B11-1BA2-212A-FE1DFC40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/>
              <a:t>Forarbejdningsindustrier kvotepligtige for små bedrifters udledninger</a:t>
            </a:r>
          </a:p>
          <a:p>
            <a:pPr marL="0" indent="0">
              <a:buNone/>
            </a:pPr>
            <a:r>
              <a:rPr lang="da-DK"/>
              <a:t>Praktik: </a:t>
            </a:r>
          </a:p>
          <a:p>
            <a:r>
              <a:rPr lang="da-DK"/>
              <a:t>Forarbejdningsindustrier registrerer leverancer af dyr, mælk og æg opdelt på større, kvotepligtige og mindre ikke-kvotepligtige bedrifter</a:t>
            </a:r>
          </a:p>
          <a:p>
            <a:r>
              <a:rPr lang="da-DK"/>
              <a:t>Udledninger fra små bedrifter beregnes ud fra EU emissionsfaktorer pr. dyretype, kg mælk &amp; æg.</a:t>
            </a:r>
          </a:p>
          <a:p>
            <a:r>
              <a:rPr lang="da-DK"/>
              <a:t>Forarbejdningsindustri køber &amp; annullerer kvoter for udledninger fra små, ikke-kvotebelagte bedrifter. </a:t>
            </a:r>
          </a:p>
          <a:p>
            <a:r>
              <a:rPr lang="da-DK"/>
              <a:t>Leverancer fra ikke-kvotebelagte betales med priserne til kvotebelagte </a:t>
            </a:r>
            <a:r>
              <a:rPr lang="da-DK" b="1"/>
              <a:t>minus</a:t>
            </a:r>
            <a:r>
              <a:rPr lang="da-DK"/>
              <a:t> </a:t>
            </a:r>
            <a:r>
              <a:rPr lang="da-DK" b="1"/>
              <a:t>beregnet kvoteomkostning</a:t>
            </a:r>
          </a:p>
          <a:p>
            <a:r>
              <a:rPr lang="da-DK"/>
              <a:t>Små bedrifter kan vælge at blive kvoteomfattet o/e sælge kreditter for reduktioner</a:t>
            </a:r>
          </a:p>
        </p:txBody>
      </p:sp>
    </p:spTree>
    <p:extLst>
      <p:ext uri="{BB962C8B-B14F-4D97-AF65-F5344CB8AC3E}">
        <p14:creationId xmlns:p14="http://schemas.microsoft.com/office/powerpoint/2010/main" val="255755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F5AD1-46BC-2A51-CF83-BE32A9D8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/>
              <a:t>2 systemer for husdyrhold besværet værd?</a:t>
            </a:r>
            <a:br>
              <a:rPr lang="da-DK"/>
            </a:br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993F9B-32CD-566E-C5A7-806506B2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8553"/>
            <a:ext cx="10515600" cy="4248410"/>
          </a:xfrm>
        </p:spPr>
        <p:txBody>
          <a:bodyPr/>
          <a:lstStyle/>
          <a:p>
            <a:r>
              <a:rPr lang="da-DK"/>
              <a:t>Kvotepligt/direkte prissignal eneste reelle mulighed for at udnytte og videreudvikle reduktionspotentialer i det primære husdyrbrug.</a:t>
            </a:r>
          </a:p>
          <a:p>
            <a:r>
              <a:rPr lang="da-DK"/>
              <a:t>Nedstrøms kvotepligt på forarbejdningsindustri:</a:t>
            </a:r>
          </a:p>
          <a:p>
            <a:pPr lvl="1"/>
            <a:r>
              <a:rPr lang="da-DK"/>
              <a:t> ≈ ”kvoter i køledisken”. </a:t>
            </a:r>
          </a:p>
          <a:p>
            <a:pPr lvl="1"/>
            <a:r>
              <a:rPr lang="da-DK"/>
              <a:t>Risiko for at kvoteomkostninger blot overvæltes i varepriser &amp; ringe reduktionsindsats/udviklingsaktivitet i primærlandbruget = permanent høje udledninger &amp; kvoteomkostninger</a:t>
            </a:r>
          </a:p>
          <a:p>
            <a:pPr lvl="1"/>
            <a:r>
              <a:rPr lang="da-DK"/>
              <a:t>Andre sektorer/aktiviteter må opveje høje udledninger fra landbruget med dyre negative udledninger, hvis netto-0 mål skal holdes. </a:t>
            </a:r>
          </a:p>
          <a:p>
            <a:endParaRPr lang="da-DK"/>
          </a:p>
          <a:p>
            <a:endParaRPr lang="da-DK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679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398E7-9B4D-14DD-2E89-8AA3E0101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Opsummering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5195BF-A619-EC69-E3C2-256939791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/>
              <a:t>Direkte prissignaler på størstedelen af alle CO2e-udledninger fra EU´s landbrug – især på størstedelen af husdyrbruget</a:t>
            </a:r>
          </a:p>
          <a:p>
            <a:r>
              <a:rPr lang="da-DK"/>
              <a:t>Integration i eksisterende kvotesystemer sikrer:</a:t>
            </a:r>
          </a:p>
          <a:p>
            <a:pPr lvl="1"/>
            <a:r>
              <a:rPr lang="da-DK"/>
              <a:t>Max. omkostningseffektivitet via ensartet pris-/ambitionsniveau i alle sektorer</a:t>
            </a:r>
          </a:p>
          <a:p>
            <a:pPr lvl="1"/>
            <a:r>
              <a:rPr lang="da-DK"/>
              <a:t>Usikkerhed omkring fastsættelse af kvoteloft for landbrug alene undgås</a:t>
            </a:r>
          </a:p>
          <a:p>
            <a:pPr lvl="1"/>
            <a:r>
              <a:rPr lang="da-DK"/>
              <a:t>At restudledninger automatisk skal opvejes af negative udledninger</a:t>
            </a:r>
          </a:p>
          <a:p>
            <a:r>
              <a:rPr lang="da-DK"/>
              <a:t>Rene planteavlsbedrifter slipper for kvote-bureaukrati</a:t>
            </a:r>
          </a:p>
          <a:p>
            <a:r>
              <a:rPr lang="da-DK"/>
              <a:t>Lavbundsjorde </a:t>
            </a:r>
            <a:r>
              <a:rPr lang="da-DK" err="1"/>
              <a:t>vådlægges</a:t>
            </a:r>
            <a:r>
              <a:rPr lang="da-DK"/>
              <a:t> uden opgørelse af præcis CO2e-udledning</a:t>
            </a:r>
          </a:p>
          <a:p>
            <a:r>
              <a:rPr lang="da-DK"/>
              <a:t>Opstrøms-elementer kan hurtigt vedtages &amp; implementeres</a:t>
            </a:r>
          </a:p>
          <a:p>
            <a:r>
              <a:rPr lang="da-DK"/>
              <a:t>Små husdyrbrug slipper for kvotebureaukrati &amp; sikres indirekte kvoteprissignal</a:t>
            </a:r>
          </a:p>
          <a:p>
            <a:r>
              <a:rPr lang="da-DK"/>
              <a:t>Store husdyrbrug får lav-bureaukratisk bedriftsregnskab og verifikation</a:t>
            </a:r>
          </a:p>
          <a:p>
            <a:endParaRPr lang="da-DK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0626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08F21-B40A-D380-603F-CB2D19CCB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Kulstoflagring ikke diskuteret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56A097-31FD-50C5-FAEA-C5DCC224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err="1"/>
              <a:t>Trinomics</a:t>
            </a:r>
            <a:r>
              <a:rPr lang="da-DK"/>
              <a:t> rapportens del II analyserer 5 modeller for integration af kulstoflagring i et kvotesystem</a:t>
            </a:r>
          </a:p>
          <a:p>
            <a:r>
              <a:rPr lang="da-DK"/>
              <a:t>Rapporten anbefaler, at der ikke sker nogen integration</a:t>
            </a:r>
          </a:p>
          <a:p>
            <a:r>
              <a:rPr lang="da-DK"/>
              <a:t>Rådet for Grøn Omstilling er enig!</a:t>
            </a:r>
          </a:p>
        </p:txBody>
      </p:sp>
    </p:spTree>
    <p:extLst>
      <p:ext uri="{BB962C8B-B14F-4D97-AF65-F5344CB8AC3E}">
        <p14:creationId xmlns:p14="http://schemas.microsoft.com/office/powerpoint/2010/main" val="330043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13C19-D4BE-A8F4-BE72-38FB3C9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Drivhusgasudledninger fra EU’s landbrug stagneret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9ECBFA-8D0E-227D-2256-831966E2B5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/>
              <a:t>Landbrugets udledninger stort set konstante sidste 15 år – (undtagen lavbundsjorde)</a:t>
            </a:r>
          </a:p>
          <a:p>
            <a:r>
              <a:rPr lang="da-DK"/>
              <a:t>Fremskrivninger venter stabilt niveau frem mod 2030</a:t>
            </a:r>
          </a:p>
          <a:p>
            <a:r>
              <a:rPr lang="da-DK"/>
              <a:t>Meget begrænsede landbrugstiltag i medlemsstaterne – trods nationale reduktionsmål</a:t>
            </a:r>
          </a:p>
          <a:p>
            <a:r>
              <a:rPr lang="da-DK"/>
              <a:t>Næsten ingen ny teknologi</a:t>
            </a:r>
          </a:p>
        </p:txBody>
      </p:sp>
      <p:graphicFrame>
        <p:nvGraphicFramePr>
          <p:cNvPr id="11" name="Pladsholder til indhold 10">
            <a:extLst>
              <a:ext uri="{FF2B5EF4-FFF2-40B4-BE49-F238E27FC236}">
                <a16:creationId xmlns:a16="http://schemas.microsoft.com/office/drawing/2014/main" id="{87915C67-8C02-2F51-218F-A68B1A707C6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502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D4E61-1C3A-2464-0896-5C9B842DF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EU overvejer kvoteregulering af landbruget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B477B0-FBC2-83DE-8F9E-B7EFCC4DE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/>
              <a:t>2021: EU’s Revisionsret kritiserer at </a:t>
            </a:r>
          </a:p>
          <a:p>
            <a:pPr lvl="1"/>
            <a:r>
              <a:rPr lang="da-DK"/>
              <a:t>Fælles klimaregulering i regi af fælles landbrugspolitik (CAP) ikke virker</a:t>
            </a:r>
          </a:p>
          <a:p>
            <a:pPr lvl="1"/>
            <a:r>
              <a:rPr lang="da-DK"/>
              <a:t>Landbruget ikke betaler for dets klimabelastning</a:t>
            </a:r>
          </a:p>
          <a:p>
            <a:pPr marL="0" indent="0">
              <a:buNone/>
            </a:pPr>
            <a:r>
              <a:rPr lang="da-DK"/>
              <a:t>2023: </a:t>
            </a:r>
          </a:p>
          <a:p>
            <a:r>
              <a:rPr lang="da-DK"/>
              <a:t>Ny klimakommissær indikerer indførelse af kvotehandel i landbruget under godkendelseshøring i EU-Parlamentet</a:t>
            </a:r>
          </a:p>
          <a:p>
            <a:r>
              <a:rPr lang="da-DK"/>
              <a:t>Fremtrædende EU parlamentarikere indikerer præference for kvotehandel for landbruget fra 2030. </a:t>
            </a:r>
          </a:p>
          <a:p>
            <a:r>
              <a:rPr lang="da-DK"/>
              <a:t>Kommissionen offentliggør et konsulentstudie v. </a:t>
            </a:r>
            <a:r>
              <a:rPr lang="da-DK" b="1" err="1"/>
              <a:t>Trinomics</a:t>
            </a:r>
            <a:r>
              <a:rPr lang="da-DK"/>
              <a:t> om mulige kvotehandelssystemer for EU´s landbrug</a:t>
            </a:r>
          </a:p>
        </p:txBody>
      </p:sp>
    </p:spTree>
    <p:extLst>
      <p:ext uri="{BB962C8B-B14F-4D97-AF65-F5344CB8AC3E}">
        <p14:creationId xmlns:p14="http://schemas.microsoft.com/office/powerpoint/2010/main" val="104735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DE09C-B136-1923-A006-2993B6AD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Hvad er kvotehandel?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ACB0B06-8335-2749-302A-E623C868F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/>
              <a:t>Hovedprincipper: </a:t>
            </a:r>
          </a:p>
          <a:p>
            <a:pPr lvl="1"/>
            <a:r>
              <a:rPr lang="da-DK"/>
              <a:t>Pligt til at rapportere CO2e-udledninger + aflevere en kvote for hver ton CO2e udledt.</a:t>
            </a:r>
          </a:p>
          <a:p>
            <a:pPr lvl="1"/>
            <a:r>
              <a:rPr lang="da-DK"/>
              <a:t>Kvotepligt kan lægges på udleder eller på leverandør af fx brændstoffer eller kunstgødning</a:t>
            </a:r>
          </a:p>
          <a:p>
            <a:pPr lvl="1"/>
            <a:r>
              <a:rPr lang="da-DK"/>
              <a:t>Kvotemængde fastsættes svarende til reduktionsmål = </a:t>
            </a:r>
            <a:r>
              <a:rPr lang="da-DK" b="1"/>
              <a:t>knaphed</a:t>
            </a:r>
            <a:r>
              <a:rPr lang="da-DK"/>
              <a:t>. Kvoter kan enten tildeles gratis eller sælges på auktioner og kvoter kan handles. </a:t>
            </a:r>
          </a:p>
          <a:p>
            <a:pPr lvl="1"/>
            <a:r>
              <a:rPr lang="da-DK"/>
              <a:t>Gennem knaphed &amp; handel opstår en </a:t>
            </a:r>
            <a:r>
              <a:rPr lang="da-DK" b="1"/>
              <a:t>kvotepris</a:t>
            </a:r>
            <a:r>
              <a:rPr lang="da-DK"/>
              <a:t>. CO2e-udledere gennemfører reduktionstiltag med omkostning &lt; kvotepris = de </a:t>
            </a:r>
            <a:r>
              <a:rPr lang="da-DK" b="1"/>
              <a:t>billigste reduktioner gennemføres</a:t>
            </a:r>
          </a:p>
          <a:p>
            <a:pPr lvl="1"/>
            <a:r>
              <a:rPr lang="da-DK"/>
              <a:t>Øgede omkostninger </a:t>
            </a:r>
            <a:r>
              <a:rPr lang="da-DK" b="1"/>
              <a:t>væltes videre i varepriser </a:t>
            </a:r>
            <a:r>
              <a:rPr lang="da-DK"/>
              <a:t>= forbrugere vælger billigere varer m. lavere DHG-intensitet</a:t>
            </a:r>
          </a:p>
          <a:p>
            <a:r>
              <a:rPr lang="da-DK"/>
              <a:t>Sikrer </a:t>
            </a:r>
            <a:r>
              <a:rPr lang="da-DK" b="1"/>
              <a:t>efterspørgsel efter ny lavemissionsteknologi </a:t>
            </a:r>
            <a:r>
              <a:rPr lang="da-DK"/>
              <a:t>i alle led</a:t>
            </a:r>
          </a:p>
          <a:p>
            <a:r>
              <a:rPr lang="da-DK"/>
              <a:t>Kvotehandel kan vedtages med kvalificeret flertal – fælles EU-afgifter kræver énstemmighed</a:t>
            </a:r>
          </a:p>
          <a:p>
            <a:r>
              <a:rPr lang="da-DK"/>
              <a:t>Alle fossile udledninger i EU omfattet af kvotehandel fra 2026 – undtagen landbrugets!</a:t>
            </a:r>
          </a:p>
        </p:txBody>
      </p:sp>
    </p:spTree>
    <p:extLst>
      <p:ext uri="{BB962C8B-B14F-4D97-AF65-F5344CB8AC3E}">
        <p14:creationId xmlns:p14="http://schemas.microsoft.com/office/powerpoint/2010/main" val="86344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FE187-2780-4490-E72D-89B01D80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err="1"/>
              <a:t>Trinomics</a:t>
            </a:r>
            <a:r>
              <a:rPr lang="da-DK"/>
              <a:t>-studiet skeptisk til kvotepligt for enkeltbedrifter i primærlandbruget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E067248-ECCA-BCAE-50B9-87CC8001E4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err="1"/>
              <a:t>Trinomics</a:t>
            </a:r>
            <a:r>
              <a:rPr lang="da-DK"/>
              <a:t> evaluerer 5 modeller: </a:t>
            </a:r>
          </a:p>
          <a:p>
            <a:r>
              <a:rPr lang="da-DK"/>
              <a:t>Kvotepligt på bedriftsniveau (All GHG, </a:t>
            </a:r>
            <a:r>
              <a:rPr lang="da-DK" err="1"/>
              <a:t>Livestock</a:t>
            </a:r>
            <a:r>
              <a:rPr lang="da-DK"/>
              <a:t>, </a:t>
            </a:r>
            <a:r>
              <a:rPr lang="da-DK" err="1"/>
              <a:t>Peatlands</a:t>
            </a:r>
            <a:r>
              <a:rPr lang="da-DK"/>
              <a:t>) vurderes svære og dyre at implementere</a:t>
            </a:r>
          </a:p>
          <a:p>
            <a:r>
              <a:rPr lang="da-DK"/>
              <a:t>Kvotepligt for leverandører af kunstgødning &amp; foder (</a:t>
            </a:r>
            <a:r>
              <a:rPr lang="da-DK" err="1"/>
              <a:t>Upstream</a:t>
            </a:r>
            <a:r>
              <a:rPr lang="da-DK"/>
              <a:t>) o/e kvotepligt for forarbejdningsindustrier (</a:t>
            </a:r>
            <a:r>
              <a:rPr lang="da-DK" err="1"/>
              <a:t>Downstream</a:t>
            </a:r>
            <a:r>
              <a:rPr lang="da-DK"/>
              <a:t>) vurderes  mere effektive og lettere at implementere</a:t>
            </a:r>
          </a:p>
        </p:txBody>
      </p:sp>
      <p:pic>
        <p:nvPicPr>
          <p:cNvPr id="6" name="Pladsholder til indhold 5">
            <a:extLst>
              <a:ext uri="{FF2B5EF4-FFF2-40B4-BE49-F238E27FC236}">
                <a16:creationId xmlns:a16="http://schemas.microsoft.com/office/drawing/2014/main" id="{C135CA87-0BFC-3919-F260-FE21E8AF1C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1480" y="1825624"/>
            <a:ext cx="5181599" cy="4351337"/>
          </a:xfrm>
        </p:spPr>
      </p:pic>
    </p:spTree>
    <p:extLst>
      <p:ext uri="{BB962C8B-B14F-4D97-AF65-F5344CB8AC3E}">
        <p14:creationId xmlns:p14="http://schemas.microsoft.com/office/powerpoint/2010/main" val="131858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80E290-1E21-A476-A7AA-12DB4BCD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Udfordringer for kvotehandel i landbrug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015CBA-B055-CB3D-A236-F7487F71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9 mio. landbrugsbedrifter i EU ≈ </a:t>
            </a:r>
            <a:r>
              <a:rPr lang="da-DK" b="1"/>
              <a:t>45 </a:t>
            </a:r>
            <a:r>
              <a:rPr lang="da-DK"/>
              <a:t>t CO2e/bedrift </a:t>
            </a:r>
          </a:p>
          <a:p>
            <a:r>
              <a:rPr lang="da-DK"/>
              <a:t>Ca. 2/3 af bedrifter under 5 Ha</a:t>
            </a:r>
          </a:p>
          <a:p>
            <a:r>
              <a:rPr lang="da-DK"/>
              <a:t>Ca. 45 % af areal forpagtet ud – fra 17 % af bedrifterne </a:t>
            </a:r>
          </a:p>
          <a:p>
            <a:r>
              <a:rPr lang="da-DK"/>
              <a:t>Mange små-bønder fattige</a:t>
            </a:r>
          </a:p>
          <a:p>
            <a:r>
              <a:rPr lang="da-DK"/>
              <a:t>Bedriftsregnskaber komplekse</a:t>
            </a:r>
          </a:p>
          <a:p>
            <a:r>
              <a:rPr lang="da-DK"/>
              <a:t>Risiko for </a:t>
            </a:r>
            <a:r>
              <a:rPr lang="da-DK" err="1"/>
              <a:t>Carbon</a:t>
            </a:r>
            <a:r>
              <a:rPr lang="da-DK"/>
              <a:t> Leakage</a:t>
            </a:r>
          </a:p>
          <a:p>
            <a:pPr marL="0" indent="0">
              <a:buNone/>
            </a:pPr>
            <a:endParaRPr lang="da-DK"/>
          </a:p>
          <a:p>
            <a:r>
              <a:rPr lang="da-DK"/>
              <a:t>ETS 1 ca. 10.000 installationer ≈ </a:t>
            </a:r>
            <a:r>
              <a:rPr lang="da-DK" b="1"/>
              <a:t>130.000</a:t>
            </a:r>
            <a:r>
              <a:rPr lang="da-DK"/>
              <a:t> t CO2e/installation</a:t>
            </a:r>
          </a:p>
          <a:p>
            <a:pPr marL="0" indent="0">
              <a:buNone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90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20C4E-56B6-CAC5-65D3-A07A6DBD1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RGO: Kvotehandel for landbrug godt, hvis: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5C2D34D-A8A4-8E53-D8E4-C7EA7FCB6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Primærlandbruget sikres klare prissignaler – indenfor rimelige administrationsomkostninger</a:t>
            </a:r>
          </a:p>
          <a:p>
            <a:r>
              <a:rPr lang="da-DK"/>
              <a:t>Landbruget bidrager til EU’s netto-0 mål på lige fod med andre sektorer = bør integreres i de eksisterende kvotesystemer</a:t>
            </a:r>
          </a:p>
          <a:p>
            <a:r>
              <a:rPr lang="da-DK"/>
              <a:t>Administrativt bøvl minimeres</a:t>
            </a:r>
          </a:p>
        </p:txBody>
      </p:sp>
    </p:spTree>
    <p:extLst>
      <p:ext uri="{BB962C8B-B14F-4D97-AF65-F5344CB8AC3E}">
        <p14:creationId xmlns:p14="http://schemas.microsoft.com/office/powerpoint/2010/main" val="124432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8E6B5-ADE3-8388-7840-A0B77DFA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Oplæg: Kvotepligt placeret efter bøvl &amp; evne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0A5917-D1F6-2872-7A0C-178D2D8C7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b="1"/>
              <a:t>4 </a:t>
            </a:r>
            <a:r>
              <a:rPr lang="da-DK" b="1" err="1"/>
              <a:t>hoved-elementer</a:t>
            </a:r>
            <a:r>
              <a:rPr lang="da-DK" b="1"/>
              <a:t>:</a:t>
            </a:r>
          </a:p>
          <a:p>
            <a:r>
              <a:rPr lang="da-DK"/>
              <a:t>Alle kvoter auktioneres via EU´s eksisterende kvotesystemer, da EU´s landbrugsmarkeder er/kan beskyttes</a:t>
            </a:r>
          </a:p>
          <a:p>
            <a:r>
              <a:rPr lang="da-DK" err="1"/>
              <a:t>Op-strøms</a:t>
            </a:r>
            <a:r>
              <a:rPr lang="da-DK"/>
              <a:t> kvotepligt mv.:</a:t>
            </a:r>
          </a:p>
          <a:p>
            <a:pPr lvl="1"/>
            <a:r>
              <a:rPr lang="da-DK"/>
              <a:t>Leverandører af kunstgødning, kalk &amp; fossile brændsler</a:t>
            </a:r>
          </a:p>
          <a:p>
            <a:pPr lvl="1"/>
            <a:r>
              <a:rPr lang="da-DK"/>
              <a:t>[Lavbundsjorde]</a:t>
            </a:r>
          </a:p>
          <a:p>
            <a:r>
              <a:rPr lang="da-DK"/>
              <a:t>Store husdyrbrug &gt; [250] t CO2e/år selvstændig kvotepligtig </a:t>
            </a:r>
          </a:p>
          <a:p>
            <a:r>
              <a:rPr lang="da-DK"/>
              <a:t>Små husdyrbrug &lt; [250] t CO2e/år: Forarbejdningsindustrier kvotepligtige</a:t>
            </a:r>
          </a:p>
        </p:txBody>
      </p:sp>
    </p:spTree>
    <p:extLst>
      <p:ext uri="{BB962C8B-B14F-4D97-AF65-F5344CB8AC3E}">
        <p14:creationId xmlns:p14="http://schemas.microsoft.com/office/powerpoint/2010/main" val="203003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45038-6A5B-3311-7D1D-D392F21A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Opstrøms kvotepligt – hvor muligt/relevant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A5FBC7-A8E7-88D6-7F25-62F4CAC22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/>
              <a:t>Praktik:</a:t>
            </a:r>
          </a:p>
          <a:p>
            <a:r>
              <a:rPr lang="da-DK"/>
              <a:t>Leverandører af </a:t>
            </a:r>
            <a:r>
              <a:rPr lang="da-DK" b="1"/>
              <a:t>olie, kunstgødning og kalk </a:t>
            </a:r>
            <a:r>
              <a:rPr lang="da-DK"/>
              <a:t>til landbruget køber kvoter svarende til udledninger fra brug &amp; vælter kvoteomkostning over i priser</a:t>
            </a:r>
          </a:p>
          <a:p>
            <a:r>
              <a:rPr lang="da-DK" b="1"/>
              <a:t>Lavbundsjorde</a:t>
            </a:r>
            <a:r>
              <a:rPr lang="da-DK"/>
              <a:t>: EU arealstøtte betinges af vådlægning. For Ikke-</a:t>
            </a:r>
            <a:r>
              <a:rPr lang="da-DK" err="1"/>
              <a:t>vådlagte</a:t>
            </a:r>
            <a:r>
              <a:rPr lang="da-DK"/>
              <a:t> lavbundsjorder købes og annulleres 9 kvoter/Ha &amp; år. Adgang til at bruge nationale CAP-midler til kompensation</a:t>
            </a:r>
          </a:p>
          <a:p>
            <a:pPr marL="0" indent="0">
              <a:buNone/>
            </a:pPr>
            <a:r>
              <a:rPr lang="da-DK"/>
              <a:t>Dækker alle bedrifter &amp; 1/3 af landbrugets udledninger</a:t>
            </a:r>
          </a:p>
          <a:p>
            <a:pPr marL="0" indent="0">
              <a:buNone/>
            </a:pPr>
            <a:r>
              <a:rPr lang="da-DK"/>
              <a:t>Få kvotepligtige = simpel/billig administration</a:t>
            </a:r>
          </a:p>
          <a:p>
            <a:pPr marL="0" indent="0">
              <a:buNone/>
            </a:pPr>
            <a:r>
              <a:rPr lang="da-DK"/>
              <a:t>Rene planteavlsbedrifter slipper for bedriftsregnskaber &amp; kvotekøb </a:t>
            </a:r>
          </a:p>
          <a:p>
            <a:pPr marL="0" indent="0">
              <a:buNone/>
            </a:pPr>
            <a:r>
              <a:rPr lang="da-DK"/>
              <a:t>Mulighed for godkendelse af lav-emissions gødning</a:t>
            </a:r>
          </a:p>
          <a:p>
            <a:pPr marL="0" indent="0">
              <a:buNone/>
            </a:pPr>
            <a:r>
              <a:rPr lang="da-DK"/>
              <a:t>Kan implementeres relativt hurtigt – lavbundsjorder ved næste CAP-reform</a:t>
            </a:r>
          </a:p>
          <a:p>
            <a:pPr marL="0" indent="0">
              <a:buNone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324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5" baseType="lpstr">
      <vt:lpstr>Office-tema</vt:lpstr>
      <vt:lpstr>Effektivt kvotesystem for EU landbrug muligt hvis…</vt:lpstr>
      <vt:lpstr>Drivhusgasudledninger fra EU’s landbrug stagneret</vt:lpstr>
      <vt:lpstr>EU overvejer kvoteregulering af landbruget</vt:lpstr>
      <vt:lpstr>Hvad er kvotehandel?</vt:lpstr>
      <vt:lpstr>Trinomics-studiet skeptisk til kvotepligt for enkeltbedrifter i primærlandbruget</vt:lpstr>
      <vt:lpstr>Udfordringer for kvotehandel i landbrug</vt:lpstr>
      <vt:lpstr>RGO: Kvotehandel for landbrug godt, hvis:</vt:lpstr>
      <vt:lpstr>Oplæg: Kvotepligt placeret efter bøvl &amp; evne</vt:lpstr>
      <vt:lpstr>Opstrøms kvotepligt – hvor muligt/relevant</vt:lpstr>
      <vt:lpstr>Husdyrbedrifter &gt; 250 t CO2e/år</vt:lpstr>
      <vt:lpstr>Bedrifter &lt; 250 t CO2e/år</vt:lpstr>
      <vt:lpstr>2 systemer for husdyrhold besværet værd? </vt:lpstr>
      <vt:lpstr>Opsummering </vt:lpstr>
      <vt:lpstr>Kulstoflagring ikke diskuteret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Kvotehandel for EU landbrug</dc:title>
  <dc:creator>Erik Tang</dc:creator>
  <cp:revision>3</cp:revision>
  <dcterms:created xsi:type="dcterms:W3CDTF">2023-12-15T09:02:03Z</dcterms:created>
  <dcterms:modified xsi:type="dcterms:W3CDTF">2023-12-19T13:37:30Z</dcterms:modified>
</cp:coreProperties>
</file>