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notesMasterIdLst>
    <p:notesMasterId r:id="rId12"/>
  </p:notesMasterIdLst>
  <p:sldIdLst>
    <p:sldId id="300" r:id="rId6"/>
    <p:sldId id="431" r:id="rId7"/>
    <p:sldId id="325" r:id="rId8"/>
    <p:sldId id="420" r:id="rId9"/>
    <p:sldId id="433" r:id="rId10"/>
    <p:sldId id="43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6"/>
    <a:srgbClr val="ECEFEC"/>
    <a:srgbClr val="C5F0F3"/>
    <a:srgbClr val="00556B"/>
    <a:srgbClr val="016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05"/>
    <p:restoredTop sz="85008"/>
  </p:normalViewPr>
  <p:slideViewPr>
    <p:cSldViewPr snapToGrid="0">
      <p:cViewPr>
        <p:scale>
          <a:sx n="65" d="100"/>
          <a:sy n="65" d="100"/>
        </p:scale>
        <p:origin x="1384" y="824"/>
      </p:cViewPr>
      <p:guideLst/>
    </p:cSldViewPr>
  </p:slideViewPr>
  <p:notesTextViewPr>
    <p:cViewPr>
      <p:scale>
        <a:sx n="1" d="1"/>
        <a:sy n="1" d="1"/>
      </p:scale>
      <p:origin x="0" y="-10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ke Nelboe Møllegård" userId="4b3efbd9-fb86-4fed-aa4f-f7c016f15b1b" providerId="ADAL" clId="{F9B29801-A48C-7C44-A53C-5A3BD2BBF540}"/>
    <pc:docChg chg="custSel modSld">
      <pc:chgData name="Ulrikke Nelboe Møllegård" userId="4b3efbd9-fb86-4fed-aa4f-f7c016f15b1b" providerId="ADAL" clId="{F9B29801-A48C-7C44-A53C-5A3BD2BBF540}" dt="2022-12-07T21:24:33.948" v="783" actId="20577"/>
      <pc:docMkLst>
        <pc:docMk/>
      </pc:docMkLst>
      <pc:sldChg chg="modSp mod modNotesTx">
        <pc:chgData name="Ulrikke Nelboe Møllegård" userId="4b3efbd9-fb86-4fed-aa4f-f7c016f15b1b" providerId="ADAL" clId="{F9B29801-A48C-7C44-A53C-5A3BD2BBF540}" dt="2022-12-07T21:24:33.948" v="783" actId="20577"/>
        <pc:sldMkLst>
          <pc:docMk/>
          <pc:sldMk cId="371728825" sldId="434"/>
        </pc:sldMkLst>
        <pc:spChg chg="mod">
          <ac:chgData name="Ulrikke Nelboe Møllegård" userId="4b3efbd9-fb86-4fed-aa4f-f7c016f15b1b" providerId="ADAL" clId="{F9B29801-A48C-7C44-A53C-5A3BD2BBF540}" dt="2022-12-07T21:23:07.679" v="582" actId="20577"/>
          <ac:spMkLst>
            <pc:docMk/>
            <pc:sldMk cId="371728825" sldId="434"/>
            <ac:spMk id="5" creationId="{6479F172-5F8F-BE04-BD86-E11AD7A622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1754-39C0-7642-93BF-3C77DE6B4DA0}" type="datetimeFigureOut">
              <a:t>07.12.2022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09E1F-D939-7043-8A0B-E3E69A9E9B7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6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09E1F-D939-7043-8A0B-E3E69A9E9B7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61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Samlede tekstilforbrug på tværs af alle sektorer udgør 15 kilo/person</a:t>
            </a:r>
          </a:p>
          <a:p>
            <a:r>
              <a:rPr lang="da-DK" dirty="0"/>
              <a:t>83% af de tekstiler der købes af husholdningerne udgør beklædning, mens de resterende 17% er boligtekstiler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Century Gothic" panose="020B0502020202020204" pitchFamily="34" charset="0"/>
              </a:rPr>
              <a:t>I Danmark er det årlige forbrug af tekstiler 13,2 kilo/person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09E1F-D939-7043-8A0B-E3E69A9E9B7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12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Designkrav der kan øge tekstilers levetid, og gøre det nemmere at </a:t>
            </a:r>
            <a:r>
              <a:rPr lang="da-DK" dirty="0" err="1"/>
              <a:t>reparare</a:t>
            </a:r>
            <a:r>
              <a:rPr lang="da-DK" dirty="0"/>
              <a:t> og genbruge tekstiler </a:t>
            </a:r>
          </a:p>
          <a:p>
            <a:r>
              <a:rPr lang="da-DK" dirty="0"/>
              <a:t>Informationskrav der sikrer tydeligere information på tekstiler, herunder digitalt produktpas </a:t>
            </a:r>
          </a:p>
          <a:p>
            <a:r>
              <a:rPr lang="da-DK" dirty="0"/>
              <a:t>Styrke forbrugeren, ved at sikre at virksomheders grønne anprisninger rent faktisk er grønne </a:t>
            </a:r>
          </a:p>
          <a:p>
            <a:r>
              <a:rPr lang="da-DK" dirty="0"/>
              <a:t>Udvidet producentansvar på tekstiler, som kan skabe økonomiske incitamenter til at gøre produkter mere bæredygtige </a:t>
            </a:r>
          </a:p>
          <a:p>
            <a:r>
              <a:rPr lang="da-DK" dirty="0"/>
              <a:t>Begrænse eksport at tekstilaffald og fremme bæredygtige tekstiler på globalt plan</a:t>
            </a:r>
          </a:p>
          <a:p>
            <a:r>
              <a:rPr lang="da-DK" dirty="0"/>
              <a:t>Bekæmpe forurening af mikroplast, som er et kæmpe problem da en stor del af vores tøj er lavet af syntetiske fibre der forurener når det bliver vasket </a:t>
            </a:r>
          </a:p>
          <a:p>
            <a:endParaRPr lang="da-DK" dirty="0"/>
          </a:p>
          <a:p>
            <a:r>
              <a:rPr lang="da-DK" dirty="0"/>
              <a:t>Ecodesign for </a:t>
            </a:r>
            <a:r>
              <a:rPr lang="da-DK" dirty="0" err="1"/>
              <a:t>Sustainable</a:t>
            </a:r>
            <a:r>
              <a:rPr lang="da-DK" dirty="0"/>
              <a:t> Products </a:t>
            </a:r>
            <a:r>
              <a:rPr lang="da-DK" dirty="0" err="1"/>
              <a:t>Regulation</a:t>
            </a:r>
            <a:r>
              <a:rPr lang="da-DK" dirty="0"/>
              <a:t>, udvidet producentansvar gennem revision af affaldsrammedirektivet, Product </a:t>
            </a:r>
            <a:r>
              <a:rPr lang="da-DK" dirty="0" err="1"/>
              <a:t>Environmental</a:t>
            </a:r>
            <a:r>
              <a:rPr lang="da-DK" dirty="0"/>
              <a:t> Footprint Category </a:t>
            </a:r>
            <a:r>
              <a:rPr lang="da-DK" dirty="0" err="1"/>
              <a:t>Rules</a:t>
            </a:r>
            <a:r>
              <a:rPr lang="da-DK" dirty="0"/>
              <a:t> (PEF-CR), Revision af EU Ecolabel </a:t>
            </a:r>
            <a:r>
              <a:rPr lang="da-DK" dirty="0" err="1"/>
              <a:t>criteria</a:t>
            </a:r>
            <a:r>
              <a:rPr lang="da-DK" dirty="0"/>
              <a:t> for </a:t>
            </a:r>
            <a:r>
              <a:rPr lang="da-DK" dirty="0" err="1"/>
              <a:t>textiles</a:t>
            </a:r>
            <a:r>
              <a:rPr lang="da-DK" dirty="0"/>
              <a:t> and </a:t>
            </a:r>
            <a:r>
              <a:rPr lang="da-DK" dirty="0" err="1"/>
              <a:t>footwear</a:t>
            </a:r>
            <a:r>
              <a:rPr lang="da-DK" dirty="0"/>
              <a:t>, Review of the </a:t>
            </a:r>
            <a:r>
              <a:rPr lang="da-DK" dirty="0" err="1"/>
              <a:t>textile</a:t>
            </a:r>
            <a:r>
              <a:rPr lang="da-DK" dirty="0"/>
              <a:t> </a:t>
            </a:r>
            <a:r>
              <a:rPr lang="da-DK" dirty="0" err="1"/>
              <a:t>labelling</a:t>
            </a:r>
            <a:r>
              <a:rPr lang="da-DK" dirty="0"/>
              <a:t> </a:t>
            </a:r>
            <a:r>
              <a:rPr lang="da-DK" dirty="0" err="1"/>
              <a:t>regulation</a:t>
            </a:r>
            <a:r>
              <a:rPr lang="da-DK" dirty="0"/>
              <a:t> and </a:t>
            </a:r>
            <a:r>
              <a:rPr lang="da-DK" dirty="0" err="1"/>
              <a:t>considering</a:t>
            </a:r>
            <a:r>
              <a:rPr lang="da-DK" dirty="0"/>
              <a:t> the </a:t>
            </a:r>
            <a:r>
              <a:rPr lang="da-DK" dirty="0" err="1"/>
              <a:t>introduction</a:t>
            </a:r>
            <a:r>
              <a:rPr lang="da-DK" dirty="0"/>
              <a:t> of a digital label </a:t>
            </a:r>
          </a:p>
          <a:p>
            <a:endParaRPr lang="da-DK" dirty="0"/>
          </a:p>
          <a:p>
            <a:r>
              <a:rPr lang="da-DK" dirty="0"/>
              <a:t>Vejledning og partnerskaber, bl.a. indenfor cirkulær økonomi</a:t>
            </a:r>
          </a:p>
          <a:p>
            <a:endParaRPr lang="da-DK" dirty="0"/>
          </a:p>
          <a:p>
            <a:r>
              <a:rPr lang="da-DK" dirty="0"/>
              <a:t>Udvikle teknologier og processer med henblik på at øge reparationen, forbedre indsamlingen og sorteringen, øge kapaciteten til genanvendelse af tekstiler i </a:t>
            </a:r>
            <a:r>
              <a:rPr lang="da-DK" dirty="0" err="1"/>
              <a:t>Eu’s</a:t>
            </a:r>
            <a:r>
              <a:rPr lang="da-DK" dirty="0"/>
              <a:t> industri osv.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09E1F-D939-7043-8A0B-E3E69A9E9B7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7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U:\Velux\WORK\Logo%20red255.emf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ille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C438F42-4B35-094F-82F5-0549D493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750"/>
          <a:stretch/>
        </p:blipFill>
        <p:spPr>
          <a:xfrm>
            <a:off x="6127750" y="1420705"/>
            <a:ext cx="5395914" cy="472122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E256D81-D8B2-D644-AA4C-B8CC8C004E1B}"/>
              </a:ext>
            </a:extLst>
          </p:cNvPr>
          <p:cNvSpPr/>
          <p:nvPr userDrawn="1"/>
        </p:nvSpPr>
        <p:spPr>
          <a:xfrm>
            <a:off x="6127750" y="1420705"/>
            <a:ext cx="2921182" cy="4721224"/>
          </a:xfrm>
          <a:prstGeom prst="rect">
            <a:avLst/>
          </a:prstGeom>
          <a:gradFill>
            <a:gsLst>
              <a:gs pos="0">
                <a:srgbClr val="00556B"/>
              </a:gs>
              <a:gs pos="100000">
                <a:srgbClr val="01668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54899-730C-2D48-A7F1-142E526FB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2349303"/>
            <a:ext cx="7465652" cy="219995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3A7B70A-4EB1-C74F-AEDC-8D427A556AC3}"/>
              </a:ext>
            </a:extLst>
          </p:cNvPr>
          <p:cNvSpPr/>
          <p:nvPr userDrawn="1"/>
        </p:nvSpPr>
        <p:spPr>
          <a:xfrm>
            <a:off x="5511452" y="5448822"/>
            <a:ext cx="5611660" cy="1409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4A8BEB-C848-7543-9E5D-85C3E0AA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9863" y="5849655"/>
            <a:ext cx="4108538" cy="67640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A475C8-AB95-F643-A864-CDCFC1EFB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36" y="696591"/>
            <a:ext cx="2333656" cy="5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hvid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534734"/>
            <a:ext cx="6518544" cy="1507426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08AE901-45AF-0C47-B9E2-6E3834A763E6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7">
            <a:extLst>
              <a:ext uri="{FF2B5EF4-FFF2-40B4-BE49-F238E27FC236}">
                <a16:creationId xmlns:a16="http://schemas.microsoft.com/office/drawing/2014/main" id="{B00A4434-F19A-FB4F-80C3-801F18661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0AE1F4-1463-FE45-ADDB-CA9B07E5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B5C3CC17-8C02-5B42-823D-6EF69A2481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67055" y="2316480"/>
            <a:ext cx="7830185" cy="3764279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B36EEFD-0698-334F-AEB2-4591F20CB3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707" y="4191634"/>
            <a:ext cx="2773363" cy="188912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6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grø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534734"/>
            <a:ext cx="6518544" cy="1507426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08AE901-45AF-0C47-B9E2-6E3834A763E6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7">
            <a:extLst>
              <a:ext uri="{FF2B5EF4-FFF2-40B4-BE49-F238E27FC236}">
                <a16:creationId xmlns:a16="http://schemas.microsoft.com/office/drawing/2014/main" id="{B00A4434-F19A-FB4F-80C3-801F18661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0AE1F4-1463-FE45-ADDB-CA9B07E5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B5C3CC17-8C02-5B42-823D-6EF69A2481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67055" y="2316480"/>
            <a:ext cx="9277984" cy="3764279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9540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grøn +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534734"/>
            <a:ext cx="6518544" cy="1507426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08AE901-45AF-0C47-B9E2-6E3834A763E6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7">
            <a:extLst>
              <a:ext uri="{FF2B5EF4-FFF2-40B4-BE49-F238E27FC236}">
                <a16:creationId xmlns:a16="http://schemas.microsoft.com/office/drawing/2014/main" id="{B00A4434-F19A-FB4F-80C3-801F18661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0AE1F4-1463-FE45-ADDB-CA9B07E5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B5C3CC17-8C02-5B42-823D-6EF69A2481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67055" y="2316480"/>
            <a:ext cx="7830185" cy="3764279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B36EEFD-0698-334F-AEB2-4591F20CB3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600" y="4190400"/>
            <a:ext cx="2773363" cy="188912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48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908137"/>
            <a:ext cx="8020270" cy="5211309"/>
          </a:xfrm>
        </p:spPr>
        <p:txBody>
          <a:bodyPr anchor="ctr" anchorCtr="0"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FE7017-A041-EA4B-B856-4970182434BE}"/>
              </a:ext>
            </a:extLst>
          </p:cNvPr>
          <p:cNvSpPr/>
          <p:nvPr userDrawn="1"/>
        </p:nvSpPr>
        <p:spPr>
          <a:xfrm>
            <a:off x="7375098" y="12044"/>
            <a:ext cx="4816902" cy="7265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slidenummer 7">
            <a:extLst>
              <a:ext uri="{FF2B5EF4-FFF2-40B4-BE49-F238E27FC236}">
                <a16:creationId xmlns:a16="http://schemas.microsoft.com/office/drawing/2014/main" id="{4BE5B9C1-3986-1E48-A051-740FD853D9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AD2785-C6EF-6844-A158-A383E341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3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4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1575" baseline="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8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2925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872" y="7004224"/>
            <a:ext cx="489281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6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870" y="233295"/>
            <a:ext cx="9521129" cy="3107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125" i="0" cap="all" baseline="0"/>
            </a:lvl1pPr>
            <a:lvl2pPr marL="0" indent="0">
              <a:buFont typeface="Arial" panose="020B0604020202020204" pitchFamily="34" charset="0"/>
              <a:buNone/>
              <a:defRPr sz="1125" cap="all" baseline="0"/>
            </a:lvl2pPr>
            <a:lvl3pPr marL="0" indent="0">
              <a:buFont typeface="Arial" panose="020B0604020202020204" pitchFamily="34" charset="0"/>
              <a:buNone/>
              <a:defRPr sz="1125" cap="all" baseline="0"/>
            </a:lvl3pPr>
            <a:lvl4pPr marL="0" indent="0">
              <a:buFont typeface="Arial" panose="020B0604020202020204" pitchFamily="34" charset="0"/>
              <a:buNone/>
              <a:defRPr sz="1125" cap="all" baseline="0"/>
            </a:lvl4pPr>
            <a:lvl5pPr marL="0" indent="0">
              <a:buFont typeface="Arial" panose="020B0604020202020204" pitchFamily="34" charset="0"/>
              <a:buNone/>
              <a:defRPr sz="1125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581980"/>
            <a:ext cx="9521129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25" i="0" cap="all" baseline="0"/>
            </a:lvl1pPr>
            <a:lvl2pPr marL="0" indent="0">
              <a:buFont typeface="Arial" panose="020B0604020202020204" pitchFamily="34" charset="0"/>
              <a:buNone/>
              <a:defRPr sz="1125"/>
            </a:lvl2pPr>
            <a:lvl3pPr marL="0" indent="0">
              <a:buFont typeface="Arial" panose="020B0604020202020204" pitchFamily="34" charset="0"/>
              <a:buNone/>
              <a:defRPr sz="1125"/>
            </a:lvl3pPr>
            <a:lvl4pPr marL="0" indent="0">
              <a:buFont typeface="Arial" panose="020B0604020202020204" pitchFamily="34" charset="0"/>
              <a:buNone/>
              <a:defRPr sz="1125"/>
            </a:lvl4pPr>
            <a:lvl5pPr marL="0" indent="0">
              <a:buFont typeface="Arial" panose="020B0604020202020204" pitchFamily="34" charset="0"/>
              <a:buNone/>
              <a:defRPr sz="1125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125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3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358871" y="1663699"/>
            <a:ext cx="9521128" cy="4545013"/>
          </a:xfrm>
        </p:spPr>
        <p:txBody>
          <a:bodyPr/>
          <a:lstStyle>
            <a:lvl1pPr>
              <a:defRPr sz="1800" baseline="0">
                <a:solidFill>
                  <a:srgbClr val="B0B0B0"/>
                </a:solidFill>
              </a:defRPr>
            </a:lvl1pPr>
            <a:lvl2pPr>
              <a:defRPr sz="1800">
                <a:solidFill>
                  <a:srgbClr val="B0B0B0"/>
                </a:solidFill>
              </a:defRPr>
            </a:lvl2pPr>
            <a:lvl3pPr>
              <a:defRPr sz="1500">
                <a:solidFill>
                  <a:srgbClr val="B0B0B0"/>
                </a:solidFill>
              </a:defRPr>
            </a:lvl3pPr>
            <a:lvl4pPr>
              <a:defRPr sz="1200">
                <a:solidFill>
                  <a:srgbClr val="B0B0B0"/>
                </a:solidFill>
              </a:defRPr>
            </a:lvl4pPr>
            <a:lvl5pPr>
              <a:defRPr sz="1050">
                <a:solidFill>
                  <a:srgbClr val="B0B0B0"/>
                </a:solidFill>
              </a:defRPr>
            </a:lvl5pPr>
          </a:lstStyle>
          <a:p>
            <a:pPr lvl="0"/>
            <a:r>
              <a:rPr lang="en-GB" dirty="0"/>
              <a:t>Click to table icon to insert a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9" y="5876386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25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529" y="5566652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450" dirty="0">
                <a:latin typeface="+mn-lt"/>
              </a:rPr>
              <a:t>Light grey, use eyedropper to</a:t>
            </a:r>
            <a:r>
              <a:rPr lang="en-GB" sz="450" baseline="0" dirty="0">
                <a:latin typeface="+mn-lt"/>
              </a:rPr>
              <a:t> change text colour</a:t>
            </a:r>
            <a:endParaRPr lang="en-GB" sz="4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1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8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2925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00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575"/>
            </a:lvl1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media 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8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2925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6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62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ille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C237C71-A5B9-6B4E-9884-5B156D10D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5"/>
          <a:stretch/>
        </p:blipFill>
        <p:spPr>
          <a:xfrm flipH="1">
            <a:off x="5866013" y="1877994"/>
            <a:ext cx="5611660" cy="40705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684B38E-6316-0E4A-8255-2EDC20E925B6}"/>
              </a:ext>
            </a:extLst>
          </p:cNvPr>
          <p:cNvSpPr/>
          <p:nvPr userDrawn="1"/>
        </p:nvSpPr>
        <p:spPr>
          <a:xfrm>
            <a:off x="5866013" y="1877994"/>
            <a:ext cx="2921182" cy="4070571"/>
          </a:xfrm>
          <a:prstGeom prst="rect">
            <a:avLst/>
          </a:prstGeom>
          <a:gradFill>
            <a:gsLst>
              <a:gs pos="0">
                <a:schemeClr val="accent4">
                  <a:alpha val="54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54899-730C-2D48-A7F1-142E526FB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2349303"/>
            <a:ext cx="7465652" cy="219995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3A7B70A-4EB1-C74F-AEDC-8D427A556AC3}"/>
              </a:ext>
            </a:extLst>
          </p:cNvPr>
          <p:cNvSpPr/>
          <p:nvPr userDrawn="1"/>
        </p:nvSpPr>
        <p:spPr>
          <a:xfrm>
            <a:off x="5511452" y="5448822"/>
            <a:ext cx="5611660" cy="1409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4A8BEB-C848-7543-9E5D-85C3E0AA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00" y="5849655"/>
            <a:ext cx="4108538" cy="67640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7A842E2-B55E-654E-8C11-DC086A64B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36" y="696591"/>
            <a:ext cx="2333656" cy="5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8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69" y="1663700"/>
            <a:ext cx="11476472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35000">
              <a:defRPr sz="2100"/>
            </a:lvl2pPr>
            <a:lvl3pPr marL="270000">
              <a:defRPr sz="1575"/>
            </a:lvl3pPr>
            <a:lvl4pPr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869" y="316800"/>
            <a:ext cx="9508731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1571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70455" y="1663702"/>
            <a:ext cx="7561088" cy="4541839"/>
          </a:xfrm>
        </p:spPr>
        <p:txBody>
          <a:bodyPr/>
          <a:lstStyle>
            <a:lvl1pPr>
              <a:defRPr sz="15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663700"/>
            <a:ext cx="3666493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1575"/>
            </a:lvl1pPr>
            <a:lvl2pPr marL="135000">
              <a:defRPr sz="1575" i="1"/>
            </a:lvl2pPr>
            <a:lvl3pPr marL="270000">
              <a:defRPr sz="1350" i="1"/>
            </a:lvl3pPr>
            <a:lvl4pPr marL="405000">
              <a:defRPr sz="1200" i="1"/>
            </a:lvl4pPr>
            <a:lvl5pPr>
              <a:defRPr sz="105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69" y="316800"/>
            <a:ext cx="9508731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20293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60095" y="1663700"/>
            <a:ext cx="7561088" cy="4541838"/>
          </a:xfrm>
        </p:spPr>
        <p:txBody>
          <a:bodyPr/>
          <a:lstStyle>
            <a:lvl1pPr>
              <a:defRPr sz="15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3635" y="1663700"/>
            <a:ext cx="3666493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1575"/>
            </a:lvl1pPr>
            <a:lvl2pPr marL="135000">
              <a:defRPr sz="1575" i="1"/>
            </a:lvl2pPr>
            <a:lvl3pPr marL="270000">
              <a:defRPr sz="1350" i="1"/>
            </a:lvl3pPr>
            <a:lvl4pPr marL="405000">
              <a:defRPr sz="1200" i="1"/>
            </a:lvl4pPr>
            <a:lvl5pPr>
              <a:defRPr sz="105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0744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6424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663700"/>
            <a:ext cx="3666495" cy="4564800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1575"/>
            </a:lvl1pPr>
            <a:lvl2pPr marL="135000">
              <a:defRPr sz="1575" i="1"/>
            </a:lvl2pPr>
            <a:lvl3pPr marL="270000">
              <a:defRPr sz="1350" i="1"/>
            </a:lvl3pPr>
            <a:lvl4pPr marL="405000">
              <a:defRPr sz="1200" i="1"/>
            </a:lvl4pPr>
            <a:lvl5pPr>
              <a:defRPr sz="1050" i="1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00" y="1663700"/>
            <a:ext cx="3666053" cy="4564800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41619" y="1663703"/>
            <a:ext cx="2689923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41617" y="3948590"/>
            <a:ext cx="2689927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825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1212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107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663700"/>
            <a:ext cx="6593016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35000">
              <a:defRPr sz="2400"/>
            </a:lvl2pPr>
            <a:lvl3pPr marL="270000">
              <a:defRPr sz="1575"/>
            </a:lvl3pPr>
            <a:lvl4pPr marL="405000"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2" y="1663700"/>
            <a:ext cx="464147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5" y="4059513"/>
            <a:ext cx="2202435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9106" y="4059513"/>
            <a:ext cx="2202439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0" y="316800"/>
            <a:ext cx="9510015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369507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2" y="1663699"/>
            <a:ext cx="6594385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35000">
              <a:defRPr sz="2400"/>
            </a:lvl2pPr>
            <a:lvl3pPr marL="270000">
              <a:defRPr sz="1575"/>
            </a:lvl3pPr>
            <a:lvl4pPr marL="405000"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663700"/>
            <a:ext cx="464147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90074" y="4060800"/>
            <a:ext cx="4641471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0" y="316800"/>
            <a:ext cx="9510015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590183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3" y="1663699"/>
            <a:ext cx="6594384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35000">
              <a:defRPr sz="2400"/>
            </a:lvl2pPr>
            <a:lvl3pPr marL="270000">
              <a:defRPr sz="1575"/>
            </a:lvl3pPr>
            <a:lvl4pPr marL="405000"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4" y="1663700"/>
            <a:ext cx="2202436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9106" y="1663700"/>
            <a:ext cx="2202439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4" y="4059513"/>
            <a:ext cx="4641471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0" y="316800"/>
            <a:ext cx="9510015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81675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8527" y="1663700"/>
            <a:ext cx="6593019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35000">
              <a:defRPr sz="2400"/>
            </a:lvl2pPr>
            <a:lvl3pPr marL="270000">
              <a:defRPr sz="1575"/>
            </a:lvl3pPr>
            <a:lvl4pPr marL="405000"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869" y="1663702"/>
            <a:ext cx="4641472" cy="4541839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12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64790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71" y="1663701"/>
            <a:ext cx="5623132" cy="454183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5093" y="1663702"/>
            <a:ext cx="5616451" cy="454183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871" y="316800"/>
            <a:ext cx="950744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76961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4358" y="1663699"/>
            <a:ext cx="8035727" cy="4545013"/>
          </a:xfrm>
        </p:spPr>
        <p:txBody>
          <a:bodyPr/>
          <a:lstStyle>
            <a:lvl1pPr>
              <a:defRPr/>
            </a:lvl1pPr>
            <a:lvl2pPr marL="135000" indent="-135000" algn="r">
              <a:buFont typeface="Arial" panose="020B0604020202020204" pitchFamily="34" charset="0"/>
              <a:buChar char="​"/>
              <a:defRPr sz="1500" b="0" i="0"/>
            </a:lvl2pPr>
          </a:lstStyle>
          <a:p>
            <a:pPr lvl="0"/>
            <a:r>
              <a:rPr lang="en-GB" dirty="0"/>
              <a:t>Click to add Quotation text, click ENTER and then TAB to insert name of source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2" name="Quotation"/>
          <p:cNvGrpSpPr/>
          <p:nvPr userDrawn="1"/>
        </p:nvGrpSpPr>
        <p:grpSpPr>
          <a:xfrm>
            <a:off x="363104" y="1692322"/>
            <a:ext cx="1237312" cy="1052540"/>
            <a:chOff x="363009" y="1692322"/>
            <a:chExt cx="1236990" cy="1052540"/>
          </a:xfrm>
        </p:grpSpPr>
        <p:sp>
          <p:nvSpPr>
            <p:cNvPr id="9" name="Trapezoid 8"/>
            <p:cNvSpPr/>
            <p:nvPr userDrawn="1"/>
          </p:nvSpPr>
          <p:spPr bwMode="auto">
            <a:xfrm rot="10800000">
              <a:off x="363009" y="1692322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25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rapezoid 9"/>
            <p:cNvSpPr/>
            <p:nvPr userDrawn="1"/>
          </p:nvSpPr>
          <p:spPr bwMode="auto">
            <a:xfrm rot="10800000">
              <a:off x="1098444" y="1700808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25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0368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ille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C237C71-A5B9-6B4E-9884-5B156D10D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17926" y="1435454"/>
            <a:ext cx="6485711" cy="431788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4A56D48-1ADC-424C-885A-1B5C4F9BFB3B}"/>
              </a:ext>
            </a:extLst>
          </p:cNvPr>
          <p:cNvSpPr/>
          <p:nvPr userDrawn="1"/>
        </p:nvSpPr>
        <p:spPr>
          <a:xfrm>
            <a:off x="5017926" y="1435454"/>
            <a:ext cx="3107750" cy="4317884"/>
          </a:xfrm>
          <a:prstGeom prst="rect">
            <a:avLst/>
          </a:prstGeom>
          <a:gradFill>
            <a:gsLst>
              <a:gs pos="0">
                <a:schemeClr val="accent4">
                  <a:alpha val="54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54899-730C-2D48-A7F1-142E526FB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2349303"/>
            <a:ext cx="7465652" cy="219995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3A7B70A-4EB1-C74F-AEDC-8D427A556AC3}"/>
              </a:ext>
            </a:extLst>
          </p:cNvPr>
          <p:cNvSpPr/>
          <p:nvPr userDrawn="1"/>
        </p:nvSpPr>
        <p:spPr>
          <a:xfrm>
            <a:off x="5511452" y="5448822"/>
            <a:ext cx="5611660" cy="1409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4A8BEB-C848-7543-9E5D-85C3E0AA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00" y="5849655"/>
            <a:ext cx="4108538" cy="67640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61F3AD-7F17-4145-9A08-D7B98FFC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36" y="696591"/>
            <a:ext cx="2333656" cy="5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2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800" y="-3600"/>
            <a:ext cx="12200400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1575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69" y="5596839"/>
            <a:ext cx="11472675" cy="739317"/>
          </a:xfrm>
        </p:spPr>
        <p:txBody>
          <a:bodyPr anchor="b" anchorCtr="0">
            <a:normAutofit/>
          </a:bodyPr>
          <a:lstStyle>
            <a:lvl1pPr>
              <a:defRPr sz="2925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6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48854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800" y="-3600"/>
            <a:ext cx="12200400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1575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6" y="360000"/>
            <a:ext cx="1188309" cy="403200"/>
          </a:xfrm>
          <a:blipFill>
            <a:blip r:embed="rId2" r:link="rId3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062051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1575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870" y="1663700"/>
            <a:ext cx="5618039" cy="462175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2400"/>
            </a:lvl1pPr>
            <a:lvl2pPr marL="135000">
              <a:defRPr sz="2400"/>
            </a:lvl2pPr>
            <a:lvl3pPr marL="270000">
              <a:defRPr sz="1575"/>
            </a:lvl3pPr>
            <a:lvl4pPr marL="405000">
              <a:defRPr sz="135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e_DateCustomA" hidden="1"/>
          <p:cNvSpPr>
            <a:spLocks noGrp="1"/>
          </p:cNvSpPr>
          <p:nvPr>
            <p:ph type="dt" sz="half" idx="26"/>
          </p:nvPr>
        </p:nvSpPr>
        <p:spPr>
          <a:xfrm>
            <a:off x="848153" y="6361200"/>
            <a:ext cx="2200643" cy="2408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6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672115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1575" i="0"/>
            </a:lvl1pPr>
            <a:lvl2pPr marL="135000">
              <a:lnSpc>
                <a:spcPct val="100000"/>
              </a:lnSpc>
              <a:defRPr sz="1575"/>
            </a:lvl2pPr>
            <a:lvl3pPr marL="270000">
              <a:lnSpc>
                <a:spcPct val="100000"/>
              </a:lnSpc>
              <a:defRPr sz="1350"/>
            </a:lvl3pPr>
            <a:lvl4pPr marL="405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871" y="2105028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870" y="4269498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3547" y="2105028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3550" y="4269498"/>
            <a:ext cx="3673679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6641" y="2105028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6642" y="4269498"/>
            <a:ext cx="3673679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8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8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05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8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8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8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8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94866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358776" y="2105027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58774" y="4270102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264177" y="2107766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4264177" y="4272841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166549" y="2105027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8166548" y="4270102"/>
            <a:ext cx="3673049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05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1575" i="0"/>
            </a:lvl1pPr>
            <a:lvl2pPr marL="135000">
              <a:lnSpc>
                <a:spcPct val="100000"/>
              </a:lnSpc>
              <a:defRPr sz="1575"/>
            </a:lvl2pPr>
            <a:lvl3pPr marL="270000">
              <a:lnSpc>
                <a:spcPct val="100000"/>
              </a:lnSpc>
              <a:defRPr sz="1350"/>
            </a:lvl3pPr>
            <a:lvl4pPr marL="405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8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8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05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8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8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8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8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99612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0" y="316800"/>
            <a:ext cx="9510015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125" i="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26279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14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86" tIns="53986" rIns="53986" bIns="5398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62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6268549"/>
            <a:ext cx="262868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4723" y="6271470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05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pinterest.com/VELUXGroup/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891097"/>
            <a:ext cx="264000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4723" y="5894787"/>
            <a:ext cx="23035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05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513643"/>
            <a:ext cx="264000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4723" y="5518103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05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136189"/>
            <a:ext cx="264000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4723" y="5141419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05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4758735"/>
            <a:ext cx="264000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4723" y="4764735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05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267" y="5595439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05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name</a:t>
            </a:r>
            <a:r>
              <a:rPr lang="en-GB" sz="105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LAN_Contact"/>
          <p:cNvSpPr txBox="1"/>
          <p:nvPr userDrawn="1"/>
        </p:nvSpPr>
        <p:spPr>
          <a:xfrm>
            <a:off x="366268" y="5346527"/>
            <a:ext cx="18366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268" y="5831119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05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email@VELUX.com</a:t>
            </a:r>
            <a:r>
              <a:rPr lang="en-GB" sz="105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268" y="6066799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05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VELUX company</a:t>
            </a:r>
            <a:r>
              <a:rPr lang="en-GB" sz="105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268" y="6302477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05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05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VELUX website</a:t>
            </a:r>
            <a:r>
              <a:rPr lang="en-GB" sz="105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36" name="LAN_Find"/>
          <p:cNvSpPr txBox="1"/>
          <p:nvPr userDrawn="1"/>
        </p:nvSpPr>
        <p:spPr>
          <a:xfrm>
            <a:off x="9171879" y="4449353"/>
            <a:ext cx="18366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  <p:pic>
        <p:nvPicPr>
          <p:cNvPr id="24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8" y="358778"/>
            <a:ext cx="1189607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50016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8" y="358778"/>
            <a:ext cx="1189607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8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8" y="358778"/>
            <a:ext cx="1189607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5D841238-E7CB-3E47-AB77-170AB76AB8AD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38771BA-57A3-3643-ABFD-8031742E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76" y="1237706"/>
            <a:ext cx="4936298" cy="966875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F5CE-05D9-6C40-854B-C952146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133" y="1594478"/>
            <a:ext cx="4114800" cy="4623735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4"/>
                </a:solidFill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 b="1">
                <a:solidFill>
                  <a:schemeClr val="accent4"/>
                </a:solidFill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 b="1">
                <a:solidFill>
                  <a:schemeClr val="accent4"/>
                </a:solidFill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1">
                <a:solidFill>
                  <a:schemeClr val="accent4"/>
                </a:solidFill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B72F8607-96E1-C042-934F-89AC38D524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875" y="2292262"/>
            <a:ext cx="4822825" cy="3481475"/>
          </a:xfrm>
          <a:solidFill>
            <a:schemeClr val="bg1">
              <a:lumMod val="7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i="0"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6FC481E-0C72-E943-A97D-E4AA0B8D37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DCF50D-C619-894A-895B-A7B30F82E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78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8" y="358778"/>
            <a:ext cx="1189607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8" y="358778"/>
            <a:ext cx="1189607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25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>
            <a:spLocks/>
          </p:cNvSpPr>
          <p:nvPr userDrawn="1"/>
        </p:nvSpPr>
        <p:spPr bwMode="gray">
          <a:xfrm>
            <a:off x="359049" y="1073197"/>
            <a:ext cx="3159235" cy="39690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825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825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825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825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825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825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825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endParaRPr lang="en-GB" sz="825" b="1" i="1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font type using the following commands: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r>
              <a:rPr lang="en-GB" sz="825" b="0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Regular (default type)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Light: italic command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r>
              <a:rPr lang="en-GB" sz="825" b="1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Bold: bold command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Black: bold + italic commands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endParaRPr lang="en-GB" sz="825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levels. </a:t>
            </a:r>
            <a:b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</a:t>
            </a:r>
            <a:b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the next level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fontAlgn="auto" hangingPunct="1">
              <a:spcBef>
                <a:spcPts val="0"/>
              </a:spcBef>
              <a:spcAft>
                <a:spcPts val="225"/>
              </a:spcAft>
              <a:buFont typeface="+mj-lt"/>
              <a:buNone/>
              <a:defRPr/>
            </a:pPr>
            <a:endParaRPr lang="en-GB" sz="825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</a:t>
            </a:r>
            <a:b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from the "drop down" menu 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869" y="365129"/>
            <a:ext cx="11266395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99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2399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2399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6642" y="1092231"/>
            <a:ext cx="3619473" cy="32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972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date</a:t>
            </a:r>
          </a:p>
          <a:p>
            <a:pPr marL="0" marR="0" indent="0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825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</a:t>
            </a:r>
            <a:br>
              <a:rPr lang="en-GB" sz="825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825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corrections with you</a:t>
            </a:r>
          </a:p>
          <a:p>
            <a:pPr eaLnBrk="1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825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Clickon</a:t>
            </a:r>
            <a:r>
              <a:rPr lang="en-GB" altLang="da-DK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b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825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sz="825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view drawing guides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View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tab, set tick mark next to </a:t>
            </a: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825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for quick viewing of guides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825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Manual guides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Make manual guides, right-click on the page choose </a:t>
            </a:r>
            <a:b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Grid and Guides – Add xxx Guide 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they will then </a:t>
            </a:r>
            <a:b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appear on all </a:t>
            </a:r>
            <a:b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your slides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sz="825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3550" y="1073196"/>
            <a:ext cx="2567191" cy="31547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25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825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825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en-GB" sz="825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Crop </a:t>
            </a: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change size or focus</a:t>
            </a:r>
            <a:b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of the picture</a:t>
            </a:r>
            <a:endParaRPr kumimoji="0" lang="en-GB" sz="825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If you want to scale the picture, hold </a:t>
            </a: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SHIFT-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key down while dragging the corners of the picture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If you delete the picture and  insert a new one, the picture may lie in front of the text or graphic, if this happens, select the picture, right-click and choose </a:t>
            </a: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825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slide</a:t>
            </a:r>
          </a:p>
          <a:p>
            <a:pPr marL="0" marR="0" lvl="0" indent="0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Home tab</a:t>
            </a:r>
            <a:endParaRPr kumimoji="0" lang="en-GB" altLang="da-DK" sz="825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GB" altLang="da-DK" sz="825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</a:t>
            </a:r>
            <a:r>
              <a:rPr kumimoji="0" lang="en-GB" altLang="da-DK" sz="825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825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en-GB" sz="825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2201" y="2061399"/>
            <a:ext cx="337400" cy="32170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38491"/>
            <a:ext cx="138528" cy="27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62" tIns="34281" rIns="68562" bIns="3428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38491"/>
            <a:ext cx="138528" cy="27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62" tIns="34281" rIns="68562" bIns="3428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3605" y="1394527"/>
            <a:ext cx="262151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2202" y="4549105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6071" y="5276779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90297" y="5890247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959" y="4562640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7599" y="2547657"/>
            <a:ext cx="359695" cy="335309"/>
          </a:xfrm>
          <a:prstGeom prst="rect">
            <a:avLst/>
          </a:prstGeom>
        </p:spPr>
      </p:pic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41" y="4875669"/>
            <a:ext cx="1948803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76058" y="3291196"/>
            <a:ext cx="495367" cy="3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35046" y="2875927"/>
            <a:ext cx="285788" cy="2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25885" y="2644352"/>
            <a:ext cx="285788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933188"/>
            <a:ext cx="4936298" cy="1296445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F5CE-05D9-6C40-854B-C952146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55" y="2709296"/>
            <a:ext cx="5307651" cy="32405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lnSpc>
                <a:spcPct val="80000"/>
              </a:lnSpc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914400" indent="0">
              <a:lnSpc>
                <a:spcPct val="80000"/>
              </a:lnSpc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13716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B72F8607-96E1-C042-934F-89AC38D524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1598" y="1440493"/>
            <a:ext cx="4936298" cy="4434215"/>
          </a:xfrm>
          <a:solidFill>
            <a:schemeClr val="bg1">
              <a:lumMod val="7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i="0"/>
            </a:lvl1pPr>
          </a:lstStyle>
          <a:p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1C00BA-58EA-7342-82B0-29A726ED26D7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lidenummer 7">
            <a:extLst>
              <a:ext uri="{FF2B5EF4-FFF2-40B4-BE49-F238E27FC236}">
                <a16:creationId xmlns:a16="http://schemas.microsoft.com/office/drawing/2014/main" id="{5F437F32-C8B4-C246-A7CB-462742A5E9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5A176B-F63C-C144-ADB5-DEB49040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g billed slide –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48E9B79-6C09-744E-B56C-3829A0107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80" r="20776"/>
          <a:stretch/>
        </p:blipFill>
        <p:spPr>
          <a:xfrm>
            <a:off x="5345132" y="0"/>
            <a:ext cx="6846867" cy="68584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908137"/>
            <a:ext cx="4134632" cy="1922745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F5CE-05D9-6C40-854B-C952146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56" y="3131774"/>
            <a:ext cx="3391170" cy="28180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lnSpc>
                <a:spcPct val="80000"/>
              </a:lnSpc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914400" indent="0">
              <a:lnSpc>
                <a:spcPct val="80000"/>
              </a:lnSpc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13716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4C796BE-D302-8646-A26F-726E1BB683AF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lidenummer 7">
            <a:extLst>
              <a:ext uri="{FF2B5EF4-FFF2-40B4-BE49-F238E27FC236}">
                <a16:creationId xmlns:a16="http://schemas.microsoft.com/office/drawing/2014/main" id="{27CEA195-2BBE-CF4E-9A7A-F7235F87B0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D83007-D079-A342-832E-254FB3008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g billed slide –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48E9B79-6C09-744E-B56C-3829A0107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806"/>
          <a:stretch/>
        </p:blipFill>
        <p:spPr>
          <a:xfrm>
            <a:off x="5345133" y="1"/>
            <a:ext cx="684686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908137"/>
            <a:ext cx="4134632" cy="1922745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F5CE-05D9-6C40-854B-C952146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56" y="3131774"/>
            <a:ext cx="3391170" cy="28180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lnSpc>
                <a:spcPct val="80000"/>
              </a:lnSpc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914400" indent="0">
              <a:lnSpc>
                <a:spcPct val="80000"/>
              </a:lnSpc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13716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4C796BE-D302-8646-A26F-726E1BB683AF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lidenummer 7">
            <a:extLst>
              <a:ext uri="{FF2B5EF4-FFF2-40B4-BE49-F238E27FC236}">
                <a16:creationId xmlns:a16="http://schemas.microsoft.com/office/drawing/2014/main" id="{27CEA195-2BBE-CF4E-9A7A-F7235F87B0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B7986A-575B-6646-BED0-A4B0387AC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933188"/>
            <a:ext cx="6121132" cy="1296445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F5CE-05D9-6C40-854B-C952146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55" y="2709296"/>
            <a:ext cx="10933283" cy="3240568"/>
          </a:xfrm>
        </p:spPr>
        <p:txBody>
          <a:bodyPr numCol="2" spcCol="252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lnSpc>
                <a:spcPct val="80000"/>
              </a:lnSpc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914400" indent="0">
              <a:lnSpc>
                <a:spcPct val="80000"/>
              </a:lnSpc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13716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80000"/>
              </a:lnSpc>
              <a:buFontTx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08AE901-45AF-0C47-B9E2-6E3834A763E6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7">
            <a:extLst>
              <a:ext uri="{FF2B5EF4-FFF2-40B4-BE49-F238E27FC236}">
                <a16:creationId xmlns:a16="http://schemas.microsoft.com/office/drawing/2014/main" id="{B00A4434-F19A-FB4F-80C3-801F18661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0AE1F4-1463-FE45-ADDB-CA9B07E5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DDA9-E34B-8148-9B12-FCEA9E0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6" y="534734"/>
            <a:ext cx="6518544" cy="1507426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08AE901-45AF-0C47-B9E2-6E3834A763E6}"/>
              </a:ext>
            </a:extLst>
          </p:cNvPr>
          <p:cNvSpPr/>
          <p:nvPr userDrawn="1"/>
        </p:nvSpPr>
        <p:spPr>
          <a:xfrm>
            <a:off x="7375098" y="0"/>
            <a:ext cx="4816902" cy="726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7">
            <a:extLst>
              <a:ext uri="{FF2B5EF4-FFF2-40B4-BE49-F238E27FC236}">
                <a16:creationId xmlns:a16="http://schemas.microsoft.com/office/drawing/2014/main" id="{B00A4434-F19A-FB4F-80C3-801F18661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0AE1F4-1463-FE45-ADDB-CA9B07E5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814"/>
          <a:stretch/>
        </p:blipFill>
        <p:spPr>
          <a:xfrm>
            <a:off x="7606823" y="187850"/>
            <a:ext cx="379298" cy="346883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B5C3CC17-8C02-5B42-823D-6EF69A2481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67055" y="2316480"/>
            <a:ext cx="9277984" cy="3764279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25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3F8D3-F84D-E54D-BD5A-1A6FFA88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E4573A-A781-EA48-96D0-31ED6623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7655"/>
            <a:ext cx="10515600" cy="419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101604-440C-314C-A011-572BC211B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22C6E9AB-D601-4B45-BFBE-ADFFD14C8E94}" type="datetime1">
              <a:rPr lang="da-DK"/>
              <a:pPr/>
              <a:t>07.12.2022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507C8C-F190-E948-8685-9CD0DA53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FABD22-6B7B-4F46-AF54-83B9524A4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0790D60F-A978-0B4D-9CFF-8C4EC4EC2D6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28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  <p:sldLayoutId id="2147483650" r:id="rId4"/>
    <p:sldLayoutId id="2147483662" r:id="rId5"/>
    <p:sldLayoutId id="2147483663" r:id="rId6"/>
    <p:sldLayoutId id="2147483670" r:id="rId7"/>
    <p:sldLayoutId id="2147483665" r:id="rId8"/>
    <p:sldLayoutId id="2147483671" r:id="rId9"/>
    <p:sldLayoutId id="2147483674" r:id="rId10"/>
    <p:sldLayoutId id="2147483672" r:id="rId11"/>
    <p:sldLayoutId id="2147483673" r:id="rId12"/>
    <p:sldLayoutId id="2147483664" r:id="rId13"/>
    <p:sldLayoutId id="2147483666" r:id="rId14"/>
    <p:sldLayoutId id="214748366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00" y="759600"/>
            <a:ext cx="9518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63200"/>
            <a:ext cx="11469600" cy="456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49600" y="6361200"/>
            <a:ext cx="21996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2400" y="6361200"/>
            <a:ext cx="7567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361200"/>
            <a:ext cx="4896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rgbClr val="B0B0B0"/>
                </a:solidFill>
              </a:defRPr>
            </a:lvl1pPr>
          </a:lstStyle>
          <a:p>
            <a:fld id="{24C8C45C-947F-4981-8B3F-4F32E973C9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grpSp>
        <p:nvGrpSpPr>
          <p:cNvPr id="20" name="Grid x12" hidden="1"/>
          <p:cNvGrpSpPr/>
          <p:nvPr userDrawn="1"/>
        </p:nvGrpSpPr>
        <p:grpSpPr>
          <a:xfrm>
            <a:off x="0" y="0"/>
            <a:ext cx="12192000" cy="540000"/>
            <a:chOff x="0" y="0"/>
            <a:chExt cx="12192000" cy="540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65200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30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42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83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24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65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06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47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8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829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70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71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21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21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575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35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05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67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05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7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05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675000" indent="-135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Tx/>
        <a:buBlip>
          <a:blip r:embed="rId30"/>
        </a:buBlip>
        <a:defRPr sz="1050" i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15">
          <p15:clr>
            <a:srgbClr val="F26B43"/>
          </p15:clr>
        </p15:guide>
        <p15:guide id="3" orient="horz" pos="478">
          <p15:clr>
            <a:srgbClr val="F26B43"/>
          </p15:clr>
        </p15:guide>
        <p15:guide id="4" orient="horz" pos="766">
          <p15:clr>
            <a:srgbClr val="F26B43"/>
          </p15:clr>
        </p15:guide>
        <p15:guide id="5" pos="226">
          <p15:clr>
            <a:srgbClr val="F26B43"/>
          </p15:clr>
        </p15:guide>
        <p15:guide id="6" pos="7451">
          <p15:clr>
            <a:srgbClr val="F26B43"/>
          </p15:clr>
        </p15:guide>
        <p15:guide id="7" orient="horz" pos="1047">
          <p15:clr>
            <a:srgbClr val="F26B43"/>
          </p15:clr>
        </p15:guide>
        <p15:guide id="8" orient="horz" pos="39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A4ED086-AE82-5A47-A276-B4D210C3EF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90D60F-A978-0B4D-9CFF-8C4EC4EC2D6C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42F1C0A-739C-493B-98C0-111C8F540649}"/>
              </a:ext>
            </a:extLst>
          </p:cNvPr>
          <p:cNvSpPr txBox="1"/>
          <p:nvPr/>
        </p:nvSpPr>
        <p:spPr>
          <a:xfrm>
            <a:off x="7592035" y="974108"/>
            <a:ext cx="411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rPr>
              <a:t>LIDT PRAKTISK INFORMATION</a:t>
            </a:r>
          </a:p>
        </p:txBody>
      </p:sp>
      <p:sp>
        <p:nvSpPr>
          <p:cNvPr id="19" name="Pladsholder til indhold 3">
            <a:extLst>
              <a:ext uri="{FF2B5EF4-FFF2-40B4-BE49-F238E27FC236}">
                <a16:creationId xmlns:a16="http://schemas.microsoft.com/office/drawing/2014/main" id="{8D643B6A-2460-4D92-B6DC-969214EDA69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31037" y="1378659"/>
            <a:ext cx="4192857" cy="4989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Hold venligst kamera og mikrofon slukket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Omdøb dig selv til fulde navn og evt. virksomhed/organisation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Der kan under hele mødet stilles spørgsmål i chatten – skriv det, sæt kryds eller ‘</a:t>
            </a:r>
            <a:r>
              <a:rPr lang="da-DK" dirty="0" err="1"/>
              <a:t>raise</a:t>
            </a:r>
            <a:r>
              <a:rPr lang="da-DK" dirty="0"/>
              <a:t> </a:t>
            </a:r>
            <a:r>
              <a:rPr lang="da-DK" dirty="0" err="1"/>
              <a:t>hand</a:t>
            </a:r>
            <a:r>
              <a:rPr lang="da-DK" dirty="0"/>
              <a:t>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err="1"/>
              <a:t>Webinaret</a:t>
            </a:r>
            <a:r>
              <a:rPr lang="da-DK" dirty="0"/>
              <a:t> bliver optaget - slides samt optagelser af oplæg vil blive lagt på vores hjemmeside efter mødet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49ECE2-A204-D229-F07D-9BB1AAAD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82" y="5053411"/>
            <a:ext cx="2238375" cy="8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8ED7852-D9C2-7F25-FCA5-830F2641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9" y="4733046"/>
            <a:ext cx="2723449" cy="146554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A6AB49C-1DE2-4915-43C7-519579C22CEA}"/>
              </a:ext>
            </a:extLst>
          </p:cNvPr>
          <p:cNvSpPr txBox="1"/>
          <p:nvPr/>
        </p:nvSpPr>
        <p:spPr>
          <a:xfrm>
            <a:off x="70550" y="3686175"/>
            <a:ext cx="6803465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/>
              <a:t>Ulrikke </a:t>
            </a:r>
            <a:r>
              <a:rPr lang="da-DK" sz="1400" b="1" dirty="0" err="1"/>
              <a:t>Nelboe</a:t>
            </a:r>
            <a:r>
              <a:rPr lang="da-DK" sz="1400" b="1" dirty="0"/>
              <a:t> Møllegård, Rådet for Grøn Omstilling </a:t>
            </a:r>
          </a:p>
        </p:txBody>
      </p:sp>
      <p:pic>
        <p:nvPicPr>
          <p:cNvPr id="5" name="Billede 4" descr="Et billede, der indeholder tekst, skilt, udendørs genstand&#10;&#10;Automatisk genereret beskrivelse">
            <a:extLst>
              <a:ext uri="{FF2B5EF4-FFF2-40B4-BE49-F238E27FC236}">
                <a16:creationId xmlns:a16="http://schemas.microsoft.com/office/drawing/2014/main" id="{EC7CADAF-B95D-163C-0B8B-E411EADE0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723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EE674-32C2-4F54-9451-8A610E9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29" y="264977"/>
            <a:ext cx="6518544" cy="827901"/>
          </a:xfrm>
        </p:spPr>
        <p:txBody>
          <a:bodyPr/>
          <a:lstStyle/>
          <a:p>
            <a:r>
              <a:rPr lang="da-DK" sz="3000" dirty="0"/>
              <a:t>Program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67ED28-7536-4A90-9E4F-94B1B7356D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90D60F-A978-0B4D-9CFF-8C4EC4EC2D6C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C3C5717-EB2C-4BCA-A09B-7A986B2DBEC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1806" y="1384300"/>
            <a:ext cx="11720194" cy="52930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9.00-9.05 Velkommen: Hvorfor og hvordan skubber EU for en bæredygtig omstilling af tekstilindustrien?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b="1" dirty="0"/>
              <a:t>v/Ulrikke </a:t>
            </a:r>
            <a:r>
              <a:rPr lang="da-DK" b="1" dirty="0" err="1"/>
              <a:t>Nelboe</a:t>
            </a:r>
            <a:r>
              <a:rPr lang="da-DK" b="1" dirty="0"/>
              <a:t> Møllegård, Rådet for Grøn Omstilling</a:t>
            </a:r>
          </a:p>
          <a:p>
            <a:pPr marL="0" indent="0">
              <a:spcBef>
                <a:spcPts val="600"/>
              </a:spcBef>
              <a:buNone/>
            </a:pPr>
            <a:endParaRPr lang="da-DK" sz="1200" b="1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9.05-9.10 EU’s tekstilstrategi – positive takter og store mangler?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b="1" dirty="0"/>
              <a:t>v/Esben Licht, Medstifter &amp; Direktør, Tekstilrevolutionen</a:t>
            </a:r>
          </a:p>
          <a:p>
            <a:pPr marL="0" indent="0">
              <a:spcBef>
                <a:spcPts val="600"/>
              </a:spcBef>
              <a:buNone/>
            </a:pPr>
            <a:endParaRPr lang="da-DK" sz="1200" b="1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9.10-9.15 Bæredygtigmode – grønne udfordringer for branchen?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b="1" dirty="0"/>
              <a:t>v/ Else Skjold, Lektor i Design og Bæredygtighed, Det Kongelige Akademi</a:t>
            </a:r>
          </a:p>
          <a:p>
            <a:pPr marL="0" indent="0">
              <a:spcBef>
                <a:spcPts val="600"/>
              </a:spcBef>
              <a:buNone/>
            </a:pPr>
            <a:endParaRPr lang="da-DK" sz="1200" b="1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9.15-09.20 Hvordan påvirker EU’s ambitioner tøjbranchen, og gør branchen nok?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b="1" dirty="0"/>
              <a:t>v/Marie Busck, CSR- og bæredygtighedschef, Dansk Mode &amp; </a:t>
            </a:r>
            <a:r>
              <a:rPr lang="da-DK" b="1" dirty="0" err="1"/>
              <a:t>Textil</a:t>
            </a:r>
            <a:endParaRPr lang="da-DK" sz="1200" dirty="0"/>
          </a:p>
          <a:p>
            <a:pPr marL="0" indent="0">
              <a:spcBef>
                <a:spcPts val="600"/>
              </a:spcBef>
              <a:buNone/>
            </a:pPr>
            <a:endParaRPr lang="da-DK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9.20-9.55 Spørgsmål og debat med oplægsholderne</a:t>
            </a:r>
          </a:p>
          <a:p>
            <a:pPr marL="0" indent="0">
              <a:spcBef>
                <a:spcPts val="600"/>
              </a:spcBef>
              <a:buNone/>
            </a:pPr>
            <a:endParaRPr lang="da-DK" sz="12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a-DK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9.55–10.00 Afrunding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48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50EC17C-D53D-435B-885F-E341AA0D978D}"/>
              </a:ext>
            </a:extLst>
          </p:cNvPr>
          <p:cNvSpPr txBox="1">
            <a:spLocks/>
          </p:cNvSpPr>
          <p:nvPr/>
        </p:nvSpPr>
        <p:spPr>
          <a:xfrm>
            <a:off x="6001853" y="319757"/>
            <a:ext cx="6518544" cy="812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B507CD-4766-4D9E-8DC1-6982C92491CA}"/>
              </a:ext>
            </a:extLst>
          </p:cNvPr>
          <p:cNvSpPr/>
          <p:nvPr/>
        </p:nvSpPr>
        <p:spPr>
          <a:xfrm>
            <a:off x="632178" y="1523439"/>
            <a:ext cx="5369676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Rådet for Grøn Omstilling har som formål at fremme grøn og bæredygtig omstilling af samfundet</a:t>
            </a:r>
          </a:p>
          <a:p>
            <a:pPr lvl="0">
              <a:spcBef>
                <a:spcPts val="1800"/>
              </a:spcBef>
            </a:pPr>
            <a:r>
              <a:rPr lang="da-DK" u="sng" dirty="0">
                <a:latin typeface="Century Gothic" panose="020B0502020202020204" pitchFamily="34" charset="0"/>
                <a:cs typeface="Arial" panose="020B0604020202020204" pitchFamily="34" charset="0"/>
              </a:rPr>
              <a:t>Vores overordnede mål</a:t>
            </a: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266700" lvl="0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Grøn forandring baseret på solid viden</a:t>
            </a:r>
          </a:p>
          <a:p>
            <a:pPr marL="266700" lvl="0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Bedre og mere ambitiøs regulering på miljø- og klimaområdet</a:t>
            </a:r>
          </a:p>
          <a:p>
            <a:pPr marL="266700" lvl="0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Et samfund, hvor der tænkes og handles grønt og bæredygtigt</a:t>
            </a:r>
          </a:p>
          <a:p>
            <a:pPr lvl="0">
              <a:spcBef>
                <a:spcPts val="1000"/>
              </a:spcBef>
            </a:pPr>
            <a:endParaRPr lang="da-DK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0"/>
              </a:spcBef>
            </a:pPr>
            <a:r>
              <a:rPr lang="da-DK" dirty="0">
                <a:latin typeface="Century Gothic" panose="020B0502020202020204" pitchFamily="34" charset="0"/>
                <a:cs typeface="Arial" panose="020B0604020202020204" pitchFamily="34" charset="0"/>
              </a:rPr>
              <a:t>Vi arbejder med hele den grønne omstilling og fokuserer på emner indenfor klima, energi, transport, landbrug, kemikalier, cirkulær økonomi, luftforurening og vandmiljø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9D5C9C-F80C-43FE-91AA-D2CAE8E7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15" y="1782193"/>
            <a:ext cx="5957519" cy="377762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CC41DFD-0E11-4CFE-BBF1-6634FDCE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0" y="180692"/>
            <a:ext cx="6121132" cy="849005"/>
          </a:xfrm>
        </p:spPr>
        <p:txBody>
          <a:bodyPr/>
          <a:lstStyle/>
          <a:p>
            <a:r>
              <a:rPr lang="da-DK" sz="3000" dirty="0"/>
              <a:t>Hvem er vi?</a:t>
            </a:r>
          </a:p>
        </p:txBody>
      </p:sp>
      <p:sp>
        <p:nvSpPr>
          <p:cNvPr id="10" name="Pladsholder til slidenummer 2">
            <a:extLst>
              <a:ext uri="{FF2B5EF4-FFF2-40B4-BE49-F238E27FC236}">
                <a16:creationId xmlns:a16="http://schemas.microsoft.com/office/drawing/2014/main" id="{B0D3062E-7192-445F-A65F-391853CD10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636368" y="180692"/>
            <a:ext cx="2067841" cy="365125"/>
          </a:xfrm>
        </p:spPr>
        <p:txBody>
          <a:bodyPr/>
          <a:lstStyle/>
          <a:p>
            <a:fld id="{0790D60F-A978-0B4D-9CFF-8C4EC4EC2D6C}" type="slidenum">
              <a:rPr lang="da-DK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75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F9287-F4A6-4EC5-AB7B-54F42AED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160934"/>
            <a:ext cx="7996825" cy="923331"/>
          </a:xfrm>
        </p:spPr>
        <p:txBody>
          <a:bodyPr/>
          <a:lstStyle/>
          <a:p>
            <a:r>
              <a:rPr lang="da-DK" sz="3000" dirty="0"/>
              <a:t>Tekstilindustriens klimaaftryk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26C6F6-F7C4-49CA-91FF-3B6F746374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90D60F-A978-0B4D-9CFF-8C4EC4EC2D6C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3D5462C-3181-B4DE-4A53-405915B36574}"/>
              </a:ext>
            </a:extLst>
          </p:cNvPr>
          <p:cNvSpPr txBox="1"/>
          <p:nvPr/>
        </p:nvSpPr>
        <p:spPr>
          <a:xfrm>
            <a:off x="262393" y="1565329"/>
            <a:ext cx="72194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entury Gothic" panose="020B0502020202020204" pitchFamily="34" charset="0"/>
              </a:rPr>
              <a:t>Tekstilindustrien har den fjerdestørste påvirkning på miljø og klima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entury Gothic" panose="020B0502020202020204" pitchFamily="34" charset="0"/>
              </a:rPr>
              <a:t>Produktionen af tekstiler til EU udledte 121 millioner ton CO</a:t>
            </a:r>
            <a:r>
              <a:rPr lang="da-DK" sz="2000" baseline="-25000" dirty="0">
                <a:latin typeface="Century Gothic" panose="020B0502020202020204" pitchFamily="34" charset="0"/>
              </a:rPr>
              <a:t>2</a:t>
            </a:r>
            <a:r>
              <a:rPr lang="da-DK" sz="2000" dirty="0">
                <a:latin typeface="Century Gothic" panose="020B0502020202020204" pitchFamily="34" charset="0"/>
              </a:rPr>
              <a:t>e i 2020, svarende til ca. 3 gange Danmarks CO</a:t>
            </a:r>
            <a:r>
              <a:rPr lang="da-DK" sz="2000" baseline="-25000" dirty="0">
                <a:latin typeface="Century Gothic" panose="020B0502020202020204" pitchFamily="34" charset="0"/>
              </a:rPr>
              <a:t>2</a:t>
            </a:r>
            <a:r>
              <a:rPr lang="da-DK" sz="2000" dirty="0">
                <a:latin typeface="Century Gothic" panose="020B0502020202020204" pitchFamily="34" charset="0"/>
              </a:rPr>
              <a:t>-udledning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entury Gothic" panose="020B0502020202020204" pitchFamily="34" charset="0"/>
              </a:rPr>
              <a:t>Det gennemsnitlige tekstilforbrug i EU er 15 kg/person om året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entury Gothic" panose="020B0502020202020204" pitchFamily="34" charset="0"/>
              </a:rPr>
              <a:t>Forbruget af beklædning og fodtøj forventes at stige med 63% frem imod 2030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entury Gothic" panose="020B0502020202020204" pitchFamily="34" charset="0"/>
              </a:rPr>
              <a:t>Fra 62 mio. ton i dag til 102 mio. ton inden 2030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F90F10-406C-F0DA-AE92-2895955F9A1A}"/>
              </a:ext>
            </a:extLst>
          </p:cNvPr>
          <p:cNvSpPr txBox="1"/>
          <p:nvPr/>
        </p:nvSpPr>
        <p:spPr>
          <a:xfrm rot="16200000">
            <a:off x="8787540" y="3570925"/>
            <a:ext cx="338554" cy="3172398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US" sz="1000" dirty="0"/>
              <a:t>Photo by Nick de Partee on </a:t>
            </a:r>
            <a:r>
              <a:rPr lang="en-US" sz="1000" dirty="0" err="1"/>
              <a:t>Unsplach</a:t>
            </a:r>
            <a:endParaRPr lang="da-DK" sz="1000" dirty="0"/>
          </a:p>
        </p:txBody>
      </p:sp>
      <p:pic>
        <p:nvPicPr>
          <p:cNvPr id="1026" name="Picture 2" descr="assorted apparels">
            <a:extLst>
              <a:ext uri="{FF2B5EF4-FFF2-40B4-BE49-F238E27FC236}">
                <a16:creationId xmlns:a16="http://schemas.microsoft.com/office/drawing/2014/main" id="{76BF29A0-0A81-600A-D977-D28CDB38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8" y="1565329"/>
            <a:ext cx="4821382" cy="34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9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4386A-4E2A-0AD5-9F59-62788986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88" y="180692"/>
            <a:ext cx="7311024" cy="1296445"/>
          </a:xfrm>
        </p:spPr>
        <p:txBody>
          <a:bodyPr/>
          <a:lstStyle/>
          <a:p>
            <a:r>
              <a:rPr lang="da-DK" sz="3000" dirty="0"/>
              <a:t>Hvordan skubber EU for en bæredygtig omstilling af tekstilindustrien?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E0C335-3CC6-6586-F4A0-D5A028C409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90D60F-A978-0B4D-9CFF-8C4EC4EC2D6C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79F172-5F8F-BE04-BD86-E11AD7A62249}"/>
              </a:ext>
            </a:extLst>
          </p:cNvPr>
          <p:cNvSpPr txBox="1"/>
          <p:nvPr/>
        </p:nvSpPr>
        <p:spPr>
          <a:xfrm>
            <a:off x="423276" y="1707038"/>
            <a:ext cx="67868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a-DK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EU-strategien for bæredygtige og cirkulære tekstiler: </a:t>
            </a:r>
          </a:p>
          <a:p>
            <a:pPr marL="266700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Vision for 2030 og tiltag der kan få os dertil</a:t>
            </a:r>
          </a:p>
          <a:p>
            <a:pPr marL="723900" lvl="1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Tekstiler skal være holdbare, </a:t>
            </a:r>
            <a:r>
              <a:rPr lang="da-DK" sz="2000" dirty="0" err="1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reparerbare</a:t>
            </a: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genbrugelige og genanvendelige</a:t>
            </a:r>
          </a:p>
          <a:p>
            <a:pPr marL="723900" lvl="1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Tekstiler skal i højere grad være fremstillet af genanvendte fibre, uden farlige kemikalier</a:t>
            </a:r>
          </a:p>
          <a:p>
            <a:pPr marL="723900" lvl="1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Produktionen af tekstiler skal tage hensyn til sociale rettigheder og miljøet</a:t>
            </a:r>
          </a:p>
          <a:p>
            <a:pPr marL="723900" lvl="1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Tekstilsektoren skal være konkurrencedygtig, modstandsdygtig og innovativ</a:t>
            </a:r>
          </a:p>
          <a:p>
            <a:pPr marL="723900" lvl="1" indent="-2667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Fast </a:t>
            </a:r>
            <a:r>
              <a:rPr lang="da-DK" sz="2000" dirty="0" err="1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fashion</a:t>
            </a:r>
            <a:r>
              <a:rPr lang="da-DK" sz="20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er gået af mode</a:t>
            </a: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119FFB8-EA6A-1181-5A9F-6D4C48793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68" y="1456351"/>
            <a:ext cx="4694230" cy="46661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A1BC8BE-6B28-290C-A5C6-FA83EBF4D65C}"/>
              </a:ext>
            </a:extLst>
          </p:cNvPr>
          <p:cNvSpPr txBox="1"/>
          <p:nvPr/>
        </p:nvSpPr>
        <p:spPr>
          <a:xfrm>
            <a:off x="7375768" y="6122475"/>
            <a:ext cx="6098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Kilde</a:t>
            </a:r>
            <a:r>
              <a:rPr lang="en-US" sz="900" dirty="0"/>
              <a:t>: EU </a:t>
            </a:r>
            <a:r>
              <a:rPr lang="en-US" sz="900" dirty="0" err="1"/>
              <a:t>Kommissionen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12065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4386A-4E2A-0AD5-9F59-62788986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89" y="190903"/>
            <a:ext cx="7311024" cy="1296445"/>
          </a:xfrm>
        </p:spPr>
        <p:txBody>
          <a:bodyPr/>
          <a:lstStyle/>
          <a:p>
            <a:r>
              <a:rPr lang="da-DK" sz="3000" dirty="0"/>
              <a:t>Hvordan skubber EU for en bæredygtig omstilling af tekstilindustrien?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E0C335-3CC6-6586-F4A0-D5A028C409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90D60F-A978-0B4D-9CFF-8C4EC4EC2D6C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79F172-5F8F-BE04-BD86-E11AD7A62249}"/>
              </a:ext>
            </a:extLst>
          </p:cNvPr>
          <p:cNvSpPr txBox="1"/>
          <p:nvPr/>
        </p:nvSpPr>
        <p:spPr>
          <a:xfrm>
            <a:off x="299289" y="1487348"/>
            <a:ext cx="11166633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a-DK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Tiltag i EU-strategien for bæredygtige og cirkulære tekstiler:  </a:t>
            </a:r>
          </a:p>
          <a:p>
            <a:pPr marL="723900" lvl="1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Ecodesign for Sustainable Products Regulation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Designkrav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Informationskrav, herunder digitalt produktpas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Forbud mod destruktion af usolgte varer</a:t>
            </a:r>
          </a:p>
          <a:p>
            <a:pPr marL="723900" lvl="1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Andre tiltag vedrørende bæredygtig produktion og forbrug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Takle </a:t>
            </a:r>
            <a:r>
              <a:rPr lang="da-DK" sz="1700" dirty="0" err="1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greenwashing</a:t>
            </a: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Mærkning af tekstiler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Bekæmpe forurening af mikroplast</a:t>
            </a:r>
          </a:p>
          <a:p>
            <a:pPr marL="723900" lvl="1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Tiltag vedrørende affaldsområdet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Udvidet producentansvar for tekstiler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Mål for genbrug og genanvendelse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Begrænse eksport af tekstilaffald</a:t>
            </a:r>
          </a:p>
          <a:p>
            <a:pPr marL="723900" lvl="1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Foranstaltninger der skal muliggøre omstillingen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Styrkelse af markedsovervågningen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Vejledning og partnerskaber for cirkulær økonomi</a:t>
            </a:r>
          </a:p>
          <a:p>
            <a:pPr marL="1181100" lvl="2" indent="-2667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Udvikling af teknologier der understøtter cirkularitet</a:t>
            </a:r>
          </a:p>
        </p:txBody>
      </p:sp>
    </p:spTree>
    <p:extLst>
      <p:ext uri="{BB962C8B-B14F-4D97-AF65-F5344CB8AC3E}">
        <p14:creationId xmlns:p14="http://schemas.microsoft.com/office/powerpoint/2010/main" val="37172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æredygtighed">
      <a:dk1>
        <a:srgbClr val="000000"/>
      </a:dk1>
      <a:lt1>
        <a:srgbClr val="FFFFFF"/>
      </a:lt1>
      <a:dk2>
        <a:srgbClr val="004320"/>
      </a:dk2>
      <a:lt2>
        <a:srgbClr val="FFD900"/>
      </a:lt2>
      <a:accent1>
        <a:srgbClr val="FFD900"/>
      </a:accent1>
      <a:accent2>
        <a:srgbClr val="009346"/>
      </a:accent2>
      <a:accent3>
        <a:srgbClr val="2C5134"/>
      </a:accent3>
      <a:accent4>
        <a:srgbClr val="004320"/>
      </a:accent4>
      <a:accent5>
        <a:srgbClr val="000000"/>
      </a:accent5>
      <a:accent6>
        <a:srgbClr val="FFFFFF"/>
      </a:accent6>
      <a:hlink>
        <a:srgbClr val="000000"/>
      </a:hlink>
      <a:folHlink>
        <a:srgbClr val="00000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737373"/>
      </a:accent4>
      <a:accent5>
        <a:srgbClr val="CA6A75"/>
      </a:accent5>
      <a:accent6>
        <a:srgbClr val="456B99"/>
      </a:accent6>
      <a:hlink>
        <a:srgbClr val="192E4F"/>
      </a:hlink>
      <a:folHlink>
        <a:srgbClr val="456B99"/>
      </a:folHlink>
    </a:clrScheme>
    <a:fontScheme name="Velux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C6D0839-5C82-4412-8455-D88FA4817E22}" vid="{FE904CDF-4DD2-4192-AC45-8DC3D70787E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951CC92DB77547BA32F01ADF460335" ma:contentTypeVersion="18" ma:contentTypeDescription="Opret et nyt dokument." ma:contentTypeScope="" ma:versionID="3d339190ee0cb11de3d804018b396078">
  <xsd:schema xmlns:xsd="http://www.w3.org/2001/XMLSchema" xmlns:xs="http://www.w3.org/2001/XMLSchema" xmlns:p="http://schemas.microsoft.com/office/2006/metadata/properties" xmlns:ns2="7af26cbe-1c17-4692-bd52-3fef33949913" xmlns:ns3="4606e568-e563-48dc-918f-28d6913b3010" targetNamespace="http://schemas.microsoft.com/office/2006/metadata/properties" ma:root="true" ma:fieldsID="a13a8194204f82b412d99a58f2ced96c" ns2:_="" ns3:_="">
    <xsd:import namespace="7af26cbe-1c17-4692-bd52-3fef33949913"/>
    <xsd:import namespace="4606e568-e563-48dc-918f-28d6913b3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26cbe-1c17-4692-bd52-3fef33949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5caf2089-fec8-446f-904a-4640fcee0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6e568-e563-48dc-918f-28d6913b3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4ac8ba-5df0-4176-b1a8-60a7e8cb5ede}" ma:internalName="TaxCatchAll" ma:showField="CatchAllData" ma:web="4606e568-e563-48dc-918f-28d6913b3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06e568-e563-48dc-918f-28d6913b3010" xsi:nil="true"/>
    <lcf76f155ced4ddcb4097134ff3c332f xmlns="7af26cbe-1c17-4692-bd52-3fef339499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CC0647-6EAA-4AE7-B4C2-8AFB5E186665}"/>
</file>

<file path=customXml/itemProps2.xml><?xml version="1.0" encoding="utf-8"?>
<ds:datastoreItem xmlns:ds="http://schemas.openxmlformats.org/officeDocument/2006/customXml" ds:itemID="{4F90910C-FA70-4D0B-98EB-187D9672601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70a8fa3-e692-4e33-96aa-539420ca0b39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eebfe7f-da0f-488f-870d-0da0fb5d1039"/>
  </ds:schemaRefs>
</ds:datastoreItem>
</file>

<file path=customXml/itemProps3.xml><?xml version="1.0" encoding="utf-8"?>
<ds:datastoreItem xmlns:ds="http://schemas.openxmlformats.org/officeDocument/2006/customXml" ds:itemID="{7B3F7CFB-8712-4143-A032-C627657B6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8703</TotalTime>
  <Words>722</Words>
  <Application>Microsoft Macintosh PowerPoint</Application>
  <PresentationFormat>Widescreen</PresentationFormat>
  <Paragraphs>89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Century Schoolbook</vt:lpstr>
      <vt:lpstr>VeluxForOffice</vt:lpstr>
      <vt:lpstr>Wingdings</vt:lpstr>
      <vt:lpstr>Office-tema</vt:lpstr>
      <vt:lpstr>VELUX 16-9</vt:lpstr>
      <vt:lpstr>PowerPoint-præsentation</vt:lpstr>
      <vt:lpstr>Program</vt:lpstr>
      <vt:lpstr>Hvem er vi?</vt:lpstr>
      <vt:lpstr>Tekstilindustriens klimaaftryk </vt:lpstr>
      <vt:lpstr>Hvordan skubber EU for en bæredygtig omstilling af tekstilindustrien? </vt:lpstr>
      <vt:lpstr>Hvordan skubber EU for en bæredygtig omstilling af tekstilindustrien?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Eline Pedersen</dc:creator>
  <cp:lastModifiedBy>Ulrikke Nelboe Møllegård</cp:lastModifiedBy>
  <cp:revision>59</cp:revision>
  <cp:lastPrinted>2019-11-14T09:45:51Z</cp:lastPrinted>
  <dcterms:created xsi:type="dcterms:W3CDTF">2019-10-19T09:30:17Z</dcterms:created>
  <dcterms:modified xsi:type="dcterms:W3CDTF">2022-12-07T21:24:41Z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0x01010046951CC92DB77547BA32F01ADF460335</vt:lpwstr>
  </property>
</Properties>
</file>