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</p:sldMasterIdLst>
  <p:notesMasterIdLst>
    <p:notesMasterId r:id="rId8"/>
  </p:notesMasterIdLst>
  <p:sldIdLst>
    <p:sldId id="2147470188" r:id="rId2"/>
    <p:sldId id="2147470190" r:id="rId3"/>
    <p:sldId id="2147470191" r:id="rId4"/>
    <p:sldId id="263" r:id="rId5"/>
    <p:sldId id="363" r:id="rId6"/>
    <p:sldId id="2147470192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FPressSansOffc" panose="020B0604020202020204" charset="0"/>
      <p:regular r:id="rId13"/>
      <p:bold r:id="rId14"/>
      <p:italic r:id="rId15"/>
      <p:boldItalic r:id="rId16"/>
    </p:embeddedFont>
    <p:embeddedFont>
      <p:font typeface="LFPressSansOffc dBold" panose="020B0604020202020204" charset="0"/>
      <p:bold r:id="rId17"/>
      <p:boldItalic r:id="rId18"/>
    </p:embeddedFont>
    <p:embeddedFont>
      <p:font typeface="LFPressSerifOffc" panose="020B0604020202020204" charset="0"/>
      <p:regular r:id="rId19"/>
      <p:bold r:id="rId20"/>
      <p:italic r:id="rId21"/>
      <p:boldItalic r:id="rId22"/>
    </p:embeddedFont>
    <p:embeddedFont>
      <p:font typeface="LFPressSerifOffc Black" panose="020B0604020202020204" charset="0"/>
      <p:bold r:id="rId23"/>
      <p:boldItalic r:id="rId24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808F"/>
    <a:srgbClr val="F6CCD2"/>
    <a:srgbClr val="66B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378D8-BE49-4FE3-AC3A-FBF930FF3A22}" type="datetimeFigureOut">
              <a:rPr lang="da-DK" smtClean="0"/>
              <a:t>19-12-2023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5F16F-3962-45D6-BF98-037B3FCF95B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55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9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0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65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897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5F16F-3962-45D6-BF98-037B3FCF95B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 - Billede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56E6B-7ACD-0D63-168C-B14A9E7887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0" bIns="36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D68EBEE-BF6B-93D5-33D4-0D24530513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05D3D-CD7A-A08C-3B46-04ADB6465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512" y="5971689"/>
            <a:ext cx="2023472" cy="36318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00"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35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1 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to linjer                            </a:t>
            </a:r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r>
              <a:rPr lang="da-DK" noProof="0" dirty="0"/>
              <a:t> </a:t>
            </a:r>
            <a:r>
              <a:rPr lang="da-DK" noProof="0" dirty="0" err="1"/>
              <a:t>lip</a:t>
            </a:r>
            <a:endParaRPr lang="da-DK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A0B1-3EE6-5FA2-BAE4-46395D2BB13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499" y="2276475"/>
            <a:ext cx="11049001" cy="3502025"/>
          </a:xfrm>
        </p:spPr>
        <p:txBody>
          <a:bodyPr/>
          <a:lstStyle/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737A20-054A-0870-CA5A-33FC8CC91B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55FD78-C43A-4BFC-A125-599C5504E2CB}" type="datetime2">
              <a:rPr lang="da-DK" smtClean="0"/>
              <a:t>19. december 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E66B1E-543F-4350-A5BF-7B3494EE52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17E9DF-090D-819D-4A8E-DBED0E10ED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a-DK"/>
              <a:t>Side </a:t>
            </a:r>
            <a:fld id="{855F907D-1812-4146-A530-318126756F5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9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2 kol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3B7354E-3612-C2C1-BB1C-121A4AE8C9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A7BAD6-150F-CF44-F9FC-77909FD14E7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357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086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6459230-2EC8-1E0B-C5C5-F6F5F732C2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3495675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FA8CC8-351D-A883-30BA-246C02FE8A3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46575" y="2276475"/>
            <a:ext cx="3497263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C2F437-FA7A-3595-43FF-9567BFF79B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23238" y="2276475"/>
            <a:ext cx="3497262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387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1/2 - Billede 1/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BBF6DA-26BF-D15C-DAD8-F944BEBD8EB6}"/>
              </a:ext>
            </a:extLst>
          </p:cNvPr>
          <p:cNvSpPr/>
          <p:nvPr userDrawn="1"/>
        </p:nvSpPr>
        <p:spPr>
          <a:xfrm>
            <a:off x="0" y="0"/>
            <a:ext cx="623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D428550-8EB3-3D9B-3ADB-A7C76318C5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5700" y="0"/>
            <a:ext cx="5956300" cy="6858000"/>
          </a:xfrm>
          <a:noFill/>
        </p:spPr>
        <p:txBody>
          <a:bodyPr bIns="576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5384800" cy="104644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     to linjer med billede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4C5F4C0-5FA8-089B-EEB3-C56C5B035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50573D3-3E90-122C-114F-E41BFE1C84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726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1/2 - Indhold 1/2 Farv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C87488-358D-5B5B-58D6-CB16248F444A}"/>
              </a:ext>
            </a:extLst>
          </p:cNvPr>
          <p:cNvSpPr/>
          <p:nvPr userDrawn="1"/>
        </p:nvSpPr>
        <p:spPr>
          <a:xfrm>
            <a:off x="0" y="0"/>
            <a:ext cx="623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97C8D-9753-89A0-4BEF-604AF812F233}"/>
              </a:ext>
            </a:extLst>
          </p:cNvPr>
          <p:cNvSpPr/>
          <p:nvPr userDrawn="1"/>
        </p:nvSpPr>
        <p:spPr>
          <a:xfrm>
            <a:off x="6235700" y="0"/>
            <a:ext cx="59563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142C2B-7F87-97B0-8E08-BEED3C05DF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72275" y="1125538"/>
            <a:ext cx="4848225" cy="4652962"/>
          </a:xfrm>
        </p:spPr>
        <p:txBody>
          <a:bodyPr bIns="1260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5384800" cy="104644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     to linjer med billede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757119-3609-ECD3-512C-BB419E88E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1791" y="1328744"/>
            <a:ext cx="1128708" cy="52322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6pPr>
              <a:defRPr/>
            </a:lvl6pPr>
          </a:lstStyle>
          <a:p>
            <a:pPr lvl="0"/>
            <a:r>
              <a:rPr lang="en-US" dirty="0"/>
              <a:t>xx%</a:t>
            </a:r>
            <a:endParaRPr lang="da-DK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996AC7-06DB-29FF-0EC5-CE60C95BA9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1791" y="1868494"/>
            <a:ext cx="1128708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200">
                <a:solidFill>
                  <a:schemeClr val="tx2"/>
                </a:solidFill>
              </a:defRPr>
            </a:lvl1pPr>
            <a:lvl6pPr>
              <a:defRPr/>
            </a:lvl6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CFD11CF-7A5C-9525-5ED1-3493C86EBCC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709BFD-5456-F0F1-56FB-8F95F7F189D4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2252D3A-3688-B5EB-4D56-894C05967CBA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AB170C-D21A-1E58-6157-0ED5A81CDFC2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55730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Indhold + Tekst - Farv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A57EBC-EE60-6F4E-B531-75668AF6735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823137"/>
            <a:ext cx="4950316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52D2A9-9C5C-788A-5ECC-AFF45617B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185" y="4823137"/>
            <a:ext cx="4950316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4CAA09-6A38-D9BD-CBE1-9D35E2DCF7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71500" y="1754746"/>
            <a:ext cx="4950317" cy="2723882"/>
          </a:xfrm>
        </p:spPr>
        <p:txBody>
          <a:bodyPr bIns="115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9B18901D-2A1F-5419-6F99-9E0F744D2D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8841" y="1754746"/>
            <a:ext cx="4950317" cy="2723882"/>
          </a:xfrm>
        </p:spPr>
        <p:txBody>
          <a:bodyPr bIns="115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A2D0E5-0BB9-A8C1-422C-5520F7BA2CF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5C368C-262D-AADE-DE55-5849FB1B67F0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FAA5679-7593-E0D0-3C38-0A646D0FF5C9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917760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+ Teks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5C94B9-94F3-BBEB-F0BD-0AD713EF2376}"/>
              </a:ext>
            </a:extLst>
          </p:cNvPr>
          <p:cNvSpPr/>
          <p:nvPr userDrawn="1"/>
        </p:nvSpPr>
        <p:spPr>
          <a:xfrm>
            <a:off x="8123239" y="0"/>
            <a:ext cx="406876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4067175" y="0"/>
            <a:ext cx="405606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B02B7F6-6399-2BF4-12D7-A105E51F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993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DB4ABCB-9BE3-10BD-6884-61BA42613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0837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BD8A76-32BB-816D-301A-8C1D36226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1500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67424DA-37FD-DD41-38E0-E72ECB7E94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39146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318BC00B-950D-D262-2D92-6AA1528E8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694418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9EFC05-EFA8-D066-78AB-22F21CF57C1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D07218-9AAC-36EF-E5DE-1D9360C0BCFE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37C35-F63E-67F4-BA64-85FDE37221CE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837133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+ Teks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5C94B9-94F3-BBEB-F0BD-0AD713EF2376}"/>
              </a:ext>
            </a:extLst>
          </p:cNvPr>
          <p:cNvSpPr/>
          <p:nvPr userDrawn="1"/>
        </p:nvSpPr>
        <p:spPr>
          <a:xfrm>
            <a:off x="8123239" y="0"/>
            <a:ext cx="4068762" cy="6858000"/>
          </a:xfrm>
          <a:prstGeom prst="rect">
            <a:avLst/>
          </a:prstGeom>
          <a:solidFill>
            <a:srgbClr val="669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4067175" y="0"/>
            <a:ext cx="4056064" cy="6858000"/>
          </a:xfrm>
          <a:prstGeom prst="rect">
            <a:avLst/>
          </a:prstGeom>
          <a:solidFill>
            <a:srgbClr val="B3C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B02B7F6-6399-2BF4-12D7-A105E51F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993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DB4ABCB-9BE3-10BD-6884-61BA42613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08379" y="4320147"/>
            <a:ext cx="2912121" cy="1043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BD8A76-32BB-816D-301A-8C1D36226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1500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67424DA-37FD-DD41-38E0-E72ECB7E94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39146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318BC00B-950D-D262-2D92-6AA1528E8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694418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9EFC05-EFA8-D066-78AB-22F21CF57C1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D07218-9AAC-36EF-E5DE-1D9360C0BCFE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37C35-F63E-67F4-BA64-85FDE37221CE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39364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- Coll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CBF3D0-24B4-9DC2-BBC7-4AE56D3B18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600217" y="441324"/>
            <a:ext cx="5020283" cy="3410829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C50BE5-FC2F-B94C-ABC3-E23FC9948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6626" y="4037013"/>
            <a:ext cx="3686174" cy="564170"/>
          </a:xfrm>
        </p:spPr>
        <p:txBody>
          <a:bodyPr anchor="b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6B93523-CC0F-E8AC-F284-D6DA323BD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626" y="4800635"/>
            <a:ext cx="3686174" cy="1035961"/>
          </a:xfrm>
        </p:spPr>
        <p:txBody>
          <a:bodyPr anchor="t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– max. </a:t>
            </a:r>
            <a:r>
              <a:rPr lang="en-US" dirty="0" err="1"/>
              <a:t>frm</a:t>
            </a:r>
            <a:r>
              <a:rPr lang="en-US" dirty="0"/>
              <a:t>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73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- Collage -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87FA62-EFB8-8B6E-F223-1C15673D19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bIns="612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FE470D8-07EA-8DF1-F220-FBA2F8977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5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 - Mørkegrøn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CA02AE-7C17-DB22-D934-6BF02DD10EA2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027DF3-F1EC-32CC-0A1C-6CEB40AF6B10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31CE576-56B1-E824-7CD3-CD59D4B6E131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0633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x Indhold -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24960-80F9-E329-EF1E-C46D904F5B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96000" cy="3429000"/>
          </a:xfrm>
          <a:solidFill>
            <a:schemeClr val="bg1">
              <a:lumMod val="95000"/>
            </a:schemeClr>
          </a:solidFill>
        </p:spPr>
        <p:txBody>
          <a:bodyPr bIns="576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billede</a:t>
            </a:r>
            <a:endParaRPr lang="da-DK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054E7A02-D897-BCD3-B44C-77F4CB36BB4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2232" y="3861238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51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x Indhold -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129C15-988A-86D4-8130-A4337C54AF87}"/>
              </a:ext>
            </a:extLst>
          </p:cNvPr>
          <p:cNvSpPr/>
          <p:nvPr userDrawn="1"/>
        </p:nvSpPr>
        <p:spPr>
          <a:xfrm>
            <a:off x="9158592" y="0"/>
            <a:ext cx="3033408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24960-80F9-E329-EF1E-C46D904F5B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3062592" cy="3429000"/>
          </a:xfrm>
          <a:solidFill>
            <a:schemeClr val="bg1">
              <a:lumMod val="95000"/>
            </a:schemeClr>
          </a:solidFill>
        </p:spPr>
        <p:txBody>
          <a:bodyPr bIns="576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billede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8237CD-21A2-A8F3-657E-33D66C90D4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10775" y="1133342"/>
            <a:ext cx="1326812" cy="695530"/>
          </a:xfrm>
        </p:spPr>
        <p:txBody>
          <a:bodyPr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5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D0494-9CA5-EA5A-76FF-4DD8CBBFF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0775" y="1833905"/>
            <a:ext cx="1326812" cy="442570"/>
          </a:xfrm>
        </p:spPr>
        <p:txBody>
          <a:bodyPr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BDC0299-EF52-F5D7-69CB-C35EBB1EFBF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2232" y="3861238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49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A0B1-3EE6-5FA2-BAE4-46395D2BB13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9159876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CC3C4-7D36-B819-497B-AB9BBCF4C0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0775" y="2466224"/>
            <a:ext cx="1609725" cy="331227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</a:p>
        </p:txBody>
      </p:sp>
    </p:spTree>
    <p:extLst>
      <p:ext uri="{BB962C8B-B14F-4D97-AF65-F5344CB8AC3E}">
        <p14:creationId xmlns:p14="http://schemas.microsoft.com/office/powerpoint/2010/main" val="310514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bag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A57E5A-A3B1-FBDC-315D-044E27AAE7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bIns="504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D4BCF-0E12-801F-C5B4-48E14EF59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3082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 - Grøn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7FACC0-2983-1990-3941-F8536456E0B3}"/>
              </a:ext>
            </a:extLst>
          </p:cNvPr>
          <p:cNvSpPr txBox="1"/>
          <p:nvPr userDrawn="1"/>
        </p:nvSpPr>
        <p:spPr>
          <a:xfrm>
            <a:off x="571500" y="623197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1081762"/>
            <a:ext cx="3495675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da-DK" sz="10000" spc="0" baseline="0" dirty="0">
                <a:solidFill>
                  <a:schemeClr val="bg1"/>
                </a:solidFill>
                <a:latin typeface="+mj-lt"/>
              </a:rPr>
              <a:t>Tak.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2F5D9-5288-8350-2C07-8B9EF7612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5056743"/>
            <a:ext cx="2405164" cy="292388"/>
          </a:xfrm>
        </p:spPr>
        <p:txBody>
          <a:bodyPr anchor="t" anchorCtr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 spc="50" baseline="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dirty="0"/>
              <a:t>mail@lf.dk                                                      +45 21882324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8354-808F-F4CA-FC68-1424644FE9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599543"/>
            <a:ext cx="2405164" cy="292388"/>
          </a:xfrm>
        </p:spPr>
        <p:txBody>
          <a:bodyPr anchor="t" anchorCtr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 spc="50" baseline="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dirty="0"/>
              <a:t>Navn Navnesen                                          Titel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9A4DB7-947C-A02E-3FB0-B4311C016CAD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8C3914E-0137-F09B-B422-D70A426FA18D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43871A3-0D2D-4A21-7D71-D41A818A60D5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F128D-0483-7A2D-21F6-BF86942E6E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5661211"/>
            <a:ext cx="2405164" cy="18153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28800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err="1"/>
              <a:t>Url-adresse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4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1607606"/>
            <a:ext cx="2271952" cy="444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Skrifttype</a:t>
            </a:r>
            <a:endParaRPr lang="da-DK" altLang="da-DK" sz="1400" b="0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Forøg Listeniveau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For at gå tilbage i tekst-niveauer, 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 Listeniveau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Punktopstilling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Punktopstilling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 for at sætte korrekt punkttegn på igen.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1-3 er til punktopstillinger.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4 er til mellemrubrikker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5 er til fremhævet tekst og citater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6 er ens med slide titel overskrift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da-DK" altLang="da-DK" sz="1400" b="0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1400" b="0" noProof="1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Farver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Farverne findes under Brugerdefinerede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farver. Hhv. Mørk grøn, Grå, Rød og Ekstra Grøn inkl. 60% og 30% tintede udgaver.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Ekstra Grøn bruges til mellemrubrikker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(Niveau 4) og fremhævede tekster (Niveau 5).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4926" y="1607606"/>
            <a:ext cx="3002126" cy="47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Billeder</a:t>
            </a:r>
            <a:endParaRPr lang="da-DK" sz="1400" b="1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Tabeller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Tabeldesign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kun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Kolonneoverskrift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og Lyst layout 1.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Fravælg den øverst kant.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Ved tekststørrelse på 12 pkt sæt marginer til 0 mm, centrer tekst vertikalt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Tabelrækkehøjde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til 0,78 cm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66BC84"/>
                </a:solidFill>
                <a:effectLst/>
                <a:uLnTx/>
                <a:uFillTx/>
                <a:latin typeface="LFPressSansOffc dBold" panose="00000700000000000000" pitchFamily="2" charset="0"/>
                <a:ea typeface="+mn-ea"/>
                <a:cs typeface="Arial" panose="020B0604020202020204" pitchFamily="34" charset="0"/>
              </a:rPr>
              <a:t>Grafer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Kurvedigrammer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fyldes med Mønsterudfyldning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og Diagonale striber: Brede opadgående.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Søjlediagrammers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første 6 datasæt indfarves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automatisk korrekt ud fra de sidste 6 Temafarver.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Det 7. og frem skal indfarves manuelt.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Brug de røde farver, som defineret i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farvepaletten Brugerdefinerede farver.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23237" y="1607606"/>
            <a:ext cx="2829391" cy="459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 slide </a:t>
            </a:r>
            <a:r>
              <a:rPr lang="en-US" sz="9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Skift layout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pilen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ved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af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over 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 layouts.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nulstille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placeringer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størrelser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formatering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alle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pladsholdere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deres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oprindelige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indstilling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Hjælpelinjer</a:t>
            </a:r>
            <a:endParaRPr lang="da-DK" sz="1400" b="1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1400" b="0" noProof="1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E4FD2B6E-39A9-4094-A5FF-CBA180265C0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A3F53F2-4FC4-4AC7-9435-428F1F09478D}" type="datetime3">
              <a:rPr lang="da-DK" smtClean="0"/>
              <a:t>19.12.2023</a:t>
            </a:fld>
            <a:endParaRPr lang="da-DK" dirty="0"/>
          </a:p>
        </p:txBody>
      </p:sp>
      <p:sp>
        <p:nvSpPr>
          <p:cNvPr id="15" name="Footer Placeholder 8" hidden="1">
            <a:extLst>
              <a:ext uri="{FF2B5EF4-FFF2-40B4-BE49-F238E27FC236}">
                <a16:creationId xmlns:a16="http://schemas.microsoft.com/office/drawing/2014/main" id="{AAFF8183-88DB-4217-8B14-93C3A2F3C6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Præsentationstitel</a:t>
            </a:r>
            <a:endParaRPr lang="da-DK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2ECA3156-EAFA-499A-BDD3-C3FE309B57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C5DBC-59F1-8C39-A91C-EEE54E1C5493}"/>
              </a:ext>
            </a:extLst>
          </p:cNvPr>
          <p:cNvSpPr txBox="1">
            <a:spLocks/>
          </p:cNvSpPr>
          <p:nvPr userDrawn="1"/>
        </p:nvSpPr>
        <p:spPr>
          <a:xfrm>
            <a:off x="571500" y="774129"/>
            <a:ext cx="11283305" cy="6578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spc="-100" baseline="0" dirty="0">
                <a:solidFill>
                  <a:schemeClr val="tx2"/>
                </a:solidFill>
              </a:rPr>
              <a:t>TIPS &amp; TRICKS - din brugerguide</a:t>
            </a:r>
          </a:p>
        </p:txBody>
      </p:sp>
      <p:pic>
        <p:nvPicPr>
          <p:cNvPr id="21" name="Billede 2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1EDAF855-5B58-56B3-B926-00FB0E223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87" y="1782078"/>
            <a:ext cx="274320" cy="4343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5D12A722-029A-BC96-1174-EE72BA2F5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9564" y="2347138"/>
            <a:ext cx="457200" cy="142875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8942B966-6BB9-5D09-8F56-968CCDA49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3762" y="2694960"/>
            <a:ext cx="382905" cy="142875"/>
          </a:xfrm>
          <a:prstGeom prst="rect">
            <a:avLst/>
          </a:prstGeom>
        </p:spPr>
      </p:pic>
      <p:pic>
        <p:nvPicPr>
          <p:cNvPr id="31" name="Billede 3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3AEAB7CF-695C-2BDA-8621-ACEE94A1CC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77" y="2460400"/>
            <a:ext cx="257175" cy="15430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3B8CEEC2-BC76-7931-F003-3C624F2DDC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11" y="1922054"/>
            <a:ext cx="302895" cy="177165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ED3EF9D5-2896-8E46-FCDB-76F169F1F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6" y="1879800"/>
            <a:ext cx="188595" cy="211455"/>
          </a:xfrm>
          <a:prstGeom prst="rect">
            <a:avLst/>
          </a:prstGeom>
        </p:spPr>
      </p:pic>
      <p:pic>
        <p:nvPicPr>
          <p:cNvPr id="40" name="Billede 3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AA0ABF7-97FB-07D4-A315-CDB37EDB50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47" y="2208864"/>
            <a:ext cx="274320" cy="428625"/>
          </a:xfrm>
          <a:prstGeom prst="rect">
            <a:avLst/>
          </a:prstGeom>
        </p:spPr>
      </p:pic>
      <p:pic>
        <p:nvPicPr>
          <p:cNvPr id="42" name="Billede 41">
            <a:extLst>
              <a:ext uri="{FF2B5EF4-FFF2-40B4-BE49-F238E27FC236}">
                <a16:creationId xmlns:a16="http://schemas.microsoft.com/office/drawing/2014/main" id="{FB95B137-331B-450D-A8C3-C7336D30D1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11" y="2919075"/>
            <a:ext cx="622269" cy="754190"/>
          </a:xfrm>
          <a:prstGeom prst="rect">
            <a:avLst/>
          </a:prstGeom>
        </p:spPr>
      </p:pic>
      <p:pic>
        <p:nvPicPr>
          <p:cNvPr id="44" name="Billede 43" descr="Et billede, der indeholder tekst, avis, skærmbillede&#10;&#10;Automatisk genereret beskrivelse">
            <a:extLst>
              <a:ext uri="{FF2B5EF4-FFF2-40B4-BE49-F238E27FC236}">
                <a16:creationId xmlns:a16="http://schemas.microsoft.com/office/drawing/2014/main" id="{B4766643-DD3D-FD07-EE34-D8630D287FB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801895"/>
            <a:ext cx="2343150" cy="769335"/>
          </a:xfrm>
          <a:prstGeom prst="rect">
            <a:avLst/>
          </a:prstGeom>
        </p:spPr>
      </p:pic>
      <p:pic>
        <p:nvPicPr>
          <p:cNvPr id="46" name="Billede 45">
            <a:extLst>
              <a:ext uri="{FF2B5EF4-FFF2-40B4-BE49-F238E27FC236}">
                <a16:creationId xmlns:a16="http://schemas.microsoft.com/office/drawing/2014/main" id="{BFBF5147-EEAF-FD06-0FA8-0B64E32A3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/>
          <a:stretch/>
        </p:blipFill>
        <p:spPr>
          <a:xfrm>
            <a:off x="4354926" y="6029789"/>
            <a:ext cx="962088" cy="242857"/>
          </a:xfrm>
          <a:prstGeom prst="rect">
            <a:avLst/>
          </a:prstGeom>
        </p:spPr>
      </p:pic>
      <p:pic>
        <p:nvPicPr>
          <p:cNvPr id="48" name="Billede 47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80F63F5E-9EB8-071E-8957-61FF2C0957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37" y="5126790"/>
            <a:ext cx="982980" cy="462915"/>
          </a:xfrm>
          <a:prstGeom prst="rect">
            <a:avLst/>
          </a:prstGeom>
        </p:spPr>
      </p:pic>
      <p:pic>
        <p:nvPicPr>
          <p:cNvPr id="50" name="Billede 4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A2F8FB1-627C-C199-2D0D-665E2FF868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80" y="3338233"/>
            <a:ext cx="1479128" cy="324371"/>
          </a:xfrm>
          <a:prstGeom prst="rect">
            <a:avLst/>
          </a:prstGeom>
        </p:spPr>
      </p:pic>
      <p:pic>
        <p:nvPicPr>
          <p:cNvPr id="52" name="Billede 5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E4DE1B4-B015-EB4E-ADF9-1CE34B2CC2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8" y="5972554"/>
            <a:ext cx="932156" cy="357326"/>
          </a:xfrm>
          <a:prstGeom prst="rect">
            <a:avLst/>
          </a:prstGeom>
        </p:spPr>
      </p:pic>
      <p:sp>
        <p:nvSpPr>
          <p:cNvPr id="53" name="Rectangle 18">
            <a:extLst>
              <a:ext uri="{FF2B5EF4-FFF2-40B4-BE49-F238E27FC236}">
                <a16:creationId xmlns:a16="http://schemas.microsoft.com/office/drawing/2014/main" id="{DFAB16EB-0FA9-2E76-E990-3D918B37D1D0}"/>
              </a:ext>
            </a:extLst>
          </p:cNvPr>
          <p:cNvSpPr/>
          <p:nvPr userDrawn="1"/>
        </p:nvSpPr>
        <p:spPr>
          <a:xfrm>
            <a:off x="4731444" y="6124281"/>
            <a:ext cx="591553" cy="1445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illede 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2C1D753-83A3-7F6A-2AD4-8B65622DD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7" t="14906" r="9540" b="51461"/>
          <a:stretch/>
        </p:blipFill>
        <p:spPr>
          <a:xfrm>
            <a:off x="6841008" y="4597774"/>
            <a:ext cx="952500" cy="377638"/>
          </a:xfrm>
          <a:prstGeom prst="rect">
            <a:avLst/>
          </a:prstGeom>
        </p:spPr>
      </p:pic>
      <p:pic>
        <p:nvPicPr>
          <p:cNvPr id="6" name="Billede 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85B7E64-7CAE-F2D9-1403-B9203D25F6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62" y="5007098"/>
            <a:ext cx="703546" cy="133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5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use"/>
          <p:cNvSpPr txBox="1"/>
          <p:nvPr userDrawn="1"/>
        </p:nvSpPr>
        <p:spPr bwMode="white">
          <a:xfrm>
            <a:off x="430213" y="40968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Hvis du ser andre </a:t>
            </a:r>
            <a:r>
              <a:rPr lang="da-DK" sz="4400" b="0" i="0" noProof="0" dirty="0">
                <a:solidFill>
                  <a:schemeClr val="bg1"/>
                </a:solidFill>
                <a:latin typeface="+mn-lt"/>
              </a:rPr>
              <a:t>layouts efter dette,</a:t>
            </a:r>
            <a:br>
              <a:rPr lang="da-DK" sz="4400" b="0" i="0" noProof="0" dirty="0">
                <a:solidFill>
                  <a:schemeClr val="bg1"/>
                </a:solidFill>
                <a:latin typeface="+mn-lt"/>
              </a:rPr>
            </a:b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brug dem ikke. Disse layouts </a:t>
            </a:r>
            <a:r>
              <a:rPr lang="da-DK" sz="4400" b="0" i="0" u="none" noProof="0" dirty="0">
                <a:solidFill>
                  <a:schemeClr val="bg1"/>
                </a:solidFill>
                <a:latin typeface="+mn-lt"/>
              </a:rPr>
              <a:t>tilhører ikke </a:t>
            </a:r>
            <a:br>
              <a:rPr lang="da-DK" sz="4400" b="0" i="0" u="none" noProof="0" dirty="0">
                <a:solidFill>
                  <a:schemeClr val="bg1"/>
                </a:solidFill>
                <a:latin typeface="+mn-lt"/>
              </a:rPr>
            </a:br>
            <a:r>
              <a:rPr lang="da-DK" sz="4400" b="0" i="0" u="none" noProof="0" dirty="0">
                <a:solidFill>
                  <a:schemeClr val="bg1"/>
                </a:solidFill>
                <a:latin typeface="+mn-lt"/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  <a:latin typeface="+mn-lt"/>
              </a:rPr>
              <a:t>corporate </a:t>
            </a: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skabelon.</a:t>
            </a:r>
            <a:br>
              <a:rPr lang="da-DK" sz="2800" b="0" noProof="0" dirty="0">
                <a:solidFill>
                  <a:schemeClr val="bg1"/>
                </a:solidFill>
                <a:latin typeface="+mn-lt"/>
              </a:rPr>
            </a:br>
            <a:br>
              <a:rPr lang="da-DK" sz="2800" b="0" noProof="0" dirty="0">
                <a:solidFill>
                  <a:schemeClr val="bg1"/>
                </a:solidFill>
                <a:latin typeface="+mn-lt"/>
              </a:rPr>
            </a:br>
            <a:endParaRPr lang="da-DK" sz="2800" b="0" noProof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348330" y="3261256"/>
            <a:ext cx="1036788" cy="1036788"/>
            <a:chOff x="6096000" y="4963130"/>
            <a:chExt cx="1456719" cy="1456719"/>
          </a:xfrm>
          <a:solidFill>
            <a:schemeClr val="bg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635000" y="2809824"/>
            <a:ext cx="116339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0800" b="1" i="0" u="none" noProof="0" dirty="0">
                <a:solidFill>
                  <a:schemeClr val="bg2"/>
                </a:solidFill>
                <a:latin typeface="+mn-lt"/>
              </a:rPr>
              <a:t>Brug dem ikke</a:t>
            </a: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84167"/>
            <a:ext cx="11356974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Pga. PowerPoints standard Kopier/Indsæt funktionalitet </a:t>
            </a:r>
            <a:br>
              <a:rPr lang="da-DK" sz="2000" b="0" noProof="0" dirty="0">
                <a:solidFill>
                  <a:schemeClr val="bg1"/>
                </a:solidFill>
                <a:latin typeface="+mn-lt"/>
              </a:rPr>
            </a:b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OBS! Layouts efter dette kan indeholde potential fortrolig information.</a:t>
            </a:r>
            <a:br>
              <a:rPr lang="da-DK" sz="1800" b="0" noProof="0" dirty="0">
                <a:solidFill>
                  <a:schemeClr val="bg1"/>
                </a:solidFill>
                <a:latin typeface="+mn-lt"/>
              </a:rPr>
            </a:br>
            <a:endParaRPr lang="da-DK" sz="1800" b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16F02AC0-8835-4687-9809-625BC7974E0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18EC90D-980B-416E-BF9A-85DEEA43DB65}" type="datetime3">
              <a:rPr lang="da-DK" smtClean="0"/>
              <a:t>19.12.2023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D6C9CE-4F2C-454C-BB55-801B8D39F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Præsentationstitel</a:t>
            </a:r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475F42F-AD98-4F3B-A294-8047E72ED3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6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x Indho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5C94B9-94F3-BBEB-F0BD-0AD713EF2376}"/>
              </a:ext>
            </a:extLst>
          </p:cNvPr>
          <p:cNvSpPr/>
          <p:nvPr userDrawn="1"/>
        </p:nvSpPr>
        <p:spPr>
          <a:xfrm>
            <a:off x="8123239" y="0"/>
            <a:ext cx="406876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4067175" y="0"/>
            <a:ext cx="405606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B02B7F6-6399-2BF4-12D7-A105E51F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993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DB4ABCB-9BE3-10BD-6884-61BA42613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0837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BD8A76-32BB-816D-301A-8C1D36226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1500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67424DA-37FD-DD41-38E0-E72ECB7E94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39146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318BC00B-950D-D262-2D92-6AA1528E8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694418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9EFC05-EFA8-D066-78AB-22F21CF57C1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D07218-9AAC-36EF-E5DE-1D9360C0BCFE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37C35-F63E-67F4-BA64-85FDE37221CE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26419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19-12-2023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11106088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86521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D95B7-718C-F036-CCFA-D4AA2D86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83F2A6-7C21-B976-01BD-CE64317E4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CD24F6-4EB9-37CE-D72A-46B9D000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5C80-5D30-4F4C-8752-D820A09F3DD6}" type="datetimeFigureOut">
              <a:rPr lang="da-DK" smtClean="0"/>
              <a:t>19-12-2023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CFB8F1-BA45-652C-603B-17091781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4CCBF80-BC46-65E3-1315-92A78E9C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4447-FCE0-44D0-9DB6-ECEA8F945BE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283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3056037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9055" y="1"/>
            <a:ext cx="32926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51766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1831271"/>
          </a:xfrm>
        </p:spPr>
        <p:txBody>
          <a:bodyPr>
            <a:no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  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263653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</a:t>
            </a:r>
            <a:r>
              <a:rPr lang="da-DK" noProof="0" dirty="0"/>
              <a:t> sussimil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197704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746906"/>
          </a:xfrm>
        </p:spPr>
        <p:txBody>
          <a:bodyPr>
            <a:no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            i to linjer — kan også bruges til stort citat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48057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C - Grøn baggr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746906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            i to linjer — kan også bruges til stort citat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10B442-1073-EBAC-9232-04A505BE3912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F4C641F-CA3D-F6F3-BDB3-3D1E1B197F15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CB8FD11-802A-0F7A-BB64-2502D62ABBB9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84129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bille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34589E-DBEF-F10A-B123-19B3462ED4F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billede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D5A1B-444A-F49D-1D90-6E0E039EB0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noFill/>
        </p:spPr>
        <p:txBody>
          <a:bodyPr bIns="576000"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ADE800-1B68-04FB-1A4D-A5DBDE2E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7361" y="5991228"/>
            <a:ext cx="763139" cy="4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tal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stort tal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7FE6D-2AD2-9772-9089-D20F6C7AD1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solidFill>
            <a:schemeClr val="accent4"/>
          </a:solidFill>
        </p:spPr>
        <p:txBody>
          <a:bodyPr lIns="0" tIns="0" rIns="144000" b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7000" b="1">
                <a:solidFill>
                  <a:schemeClr val="bg1"/>
                </a:solidFill>
                <a:latin typeface="LFPressSerifOffc" panose="000005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6828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tal -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stort tal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7FE6D-2AD2-9772-9089-D20F6C7AD1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solidFill>
            <a:schemeClr val="bg1"/>
          </a:solidFill>
        </p:spPr>
        <p:txBody>
          <a:bodyPr lIns="0" tIns="0" rIns="144000" b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7000" b="1">
                <a:solidFill>
                  <a:schemeClr val="tx2"/>
                </a:solidFill>
                <a:latin typeface="LFPressSerifOffc" panose="000005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233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B7343-A14E-37BF-1624-E57F696F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6613"/>
            <a:ext cx="11049000" cy="1046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05A28-EA63-BF77-879A-0A25A4C28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276475"/>
            <a:ext cx="11049001" cy="3502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5"/>
            <a:r>
              <a:rPr lang="da-DK" noProof="0" dirty="0" err="1"/>
              <a:t>Sixth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70858-747F-383F-1168-68A5FD013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5700" y="6296789"/>
            <a:ext cx="1608138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255FD78-C43A-4BFC-A125-599C5504E2CB}" type="datetime2">
              <a:rPr lang="da-DK" smtClean="0"/>
              <a:t>19. december 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97C98-FCD5-6414-660E-A6F1A1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9038" y="6295272"/>
            <a:ext cx="3497262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95C5-DFD0-E996-A578-B92EA7F5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499" y="6295272"/>
            <a:ext cx="1608139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855F907D-1812-4146-A530-318126756F5D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9047D0-45C6-4C0A-832D-F9CB8CEBFB72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57361" y="5991228"/>
            <a:ext cx="763139" cy="4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7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ClrTx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000"/>
        </a:lnSpc>
        <a:spcBef>
          <a:spcPts val="0"/>
        </a:spcBef>
        <a:buFont typeface="LFPressSansOffc" panose="00000500000000000000" pitchFamily="50" charset="0"/>
        <a:buNone/>
        <a:defRPr sz="1600" kern="1200">
          <a:solidFill>
            <a:srgbClr val="66BC84"/>
          </a:solidFill>
          <a:latin typeface="LFPressSansOffc dBold" panose="00000700000000000000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LFPressSansOffc" panose="00000500000000000000" pitchFamily="50" charset="0"/>
        <a:buNone/>
        <a:defRPr sz="1800" b="1" kern="1200">
          <a:solidFill>
            <a:srgbClr val="66BC84"/>
          </a:solidFill>
          <a:latin typeface="LFPressSerifOffc" panose="00000500000000000000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4000" kern="1200" spc="70" baseline="0">
          <a:solidFill>
            <a:schemeClr val="tx2"/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60">
          <p15:clr>
            <a:srgbClr val="F26B43"/>
          </p15:clr>
        </p15:guide>
        <p15:guide id="4" pos="1373">
          <p15:clr>
            <a:srgbClr val="F26B43"/>
          </p15:clr>
        </p15:guide>
        <p15:guide id="5" pos="1549">
          <p15:clr>
            <a:srgbClr val="F26B43"/>
          </p15:clr>
        </p15:guide>
        <p15:guide id="6" pos="2562">
          <p15:clr>
            <a:srgbClr val="F26B43"/>
          </p15:clr>
        </p15:guide>
        <p15:guide id="7" pos="2738">
          <p15:clr>
            <a:srgbClr val="F26B43"/>
          </p15:clr>
        </p15:guide>
        <p15:guide id="8" pos="3752">
          <p15:clr>
            <a:srgbClr val="F26B43"/>
          </p15:clr>
        </p15:guide>
        <p15:guide id="9" pos="3928">
          <p15:clr>
            <a:srgbClr val="F26B43"/>
          </p15:clr>
        </p15:guide>
        <p15:guide id="10" pos="4941">
          <p15:clr>
            <a:srgbClr val="F26B43"/>
          </p15:clr>
        </p15:guide>
        <p15:guide id="11" pos="5117">
          <p15:clr>
            <a:srgbClr val="F26B43"/>
          </p15:clr>
        </p15:guide>
        <p15:guide id="12" pos="6130">
          <p15:clr>
            <a:srgbClr val="F26B43"/>
          </p15:clr>
        </p15:guide>
        <p15:guide id="13" pos="6306">
          <p15:clr>
            <a:srgbClr val="F26B43"/>
          </p15:clr>
        </p15:guide>
        <p15:guide id="14" pos="7320">
          <p15:clr>
            <a:srgbClr val="F26B43"/>
          </p15:clr>
        </p15:guide>
        <p15:guide id="15" orient="horz">
          <p15:clr>
            <a:srgbClr val="F26B43"/>
          </p15:clr>
        </p15:guide>
        <p15:guide id="16" orient="horz" pos="4320">
          <p15:clr>
            <a:srgbClr val="F26B43"/>
          </p15:clr>
        </p15:guide>
        <p15:guide id="17" orient="horz" pos="527">
          <p15:clr>
            <a:srgbClr val="F26B43"/>
          </p15:clr>
        </p15:guide>
        <p15:guide id="18" orient="horz" pos="3640">
          <p15:clr>
            <a:srgbClr val="F26B43"/>
          </p15:clr>
        </p15:guide>
        <p15:guide id="19" orient="horz" pos="1434">
          <p15:clr>
            <a:srgbClr val="F26B43"/>
          </p15:clr>
        </p15:guide>
        <p15:guide id="20" orient="horz" pos="709">
          <p15:clr>
            <a:srgbClr val="F26B43"/>
          </p15:clr>
        </p15:guide>
        <p15:guide id="21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99157E3-DBAE-C9F6-2BAD-008A5E8E80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DEEFABE-82B6-FA59-D73A-EDDA447A4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E435B19C-5823-9C72-ED20-DC278B6C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12" y="3239804"/>
            <a:ext cx="10189538" cy="3095072"/>
          </a:xfrm>
        </p:spPr>
        <p:txBody>
          <a:bodyPr/>
          <a:lstStyle/>
          <a:p>
            <a:endParaRPr lang="da-DK" sz="6000" dirty="0"/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1AC715CF-ADF4-BAE9-D58B-285B0A9B83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8574"/>
          <a:stretch/>
        </p:blipFill>
        <p:spPr>
          <a:xfrm>
            <a:off x="0" y="-8875"/>
            <a:ext cx="12192000" cy="6858000"/>
          </a:xfr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A467D4C6-B697-7538-E7BC-C9C009E16219}"/>
              </a:ext>
            </a:extLst>
          </p:cNvPr>
          <p:cNvSpPr txBox="1"/>
          <p:nvPr/>
        </p:nvSpPr>
        <p:spPr>
          <a:xfrm>
            <a:off x="497512" y="2202017"/>
            <a:ext cx="98396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400" b="0" i="0" dirty="0">
                <a:solidFill>
                  <a:schemeClr val="bg1"/>
                </a:solidFill>
                <a:effectLst/>
                <a:latin typeface="+mj-lt"/>
              </a:rPr>
              <a:t>Landbrugets perspektiver på et CO</a:t>
            </a:r>
            <a:r>
              <a:rPr lang="da-DK" sz="5400" b="0" i="0" baseline="-25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da-DK" sz="5400" b="0" i="0" dirty="0">
                <a:solidFill>
                  <a:schemeClr val="bg1"/>
                </a:solidFill>
                <a:effectLst/>
                <a:latin typeface="+mj-lt"/>
              </a:rPr>
              <a:t>-kvotehandelssystem på EU-niveau</a:t>
            </a:r>
            <a:endParaRPr kumimoji="0" lang="da-DK" sz="5400" b="0" i="0" u="none" strike="noStrike" kern="1200" cap="none" spc="7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4E15765-A2ED-CC65-DE34-095917AEF120}"/>
              </a:ext>
            </a:extLst>
          </p:cNvPr>
          <p:cNvSpPr txBox="1"/>
          <p:nvPr/>
        </p:nvSpPr>
        <p:spPr>
          <a:xfrm>
            <a:off x="547218" y="5203422"/>
            <a:ext cx="9233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Erik Jørgensen, Chefkonsulent, Klima &amp; Energi</a:t>
            </a:r>
          </a:p>
        </p:txBody>
      </p:sp>
    </p:spTree>
    <p:extLst>
      <p:ext uri="{BB962C8B-B14F-4D97-AF65-F5344CB8AC3E}">
        <p14:creationId xmlns:p14="http://schemas.microsoft.com/office/powerpoint/2010/main" val="67260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691491D-E176-141F-D9DA-22006EBCAD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441324"/>
            <a:ext cx="4948354" cy="2564523"/>
          </a:xfrm>
        </p:spPr>
        <p:txBody>
          <a:bodyPr/>
          <a:lstStyle/>
          <a:p>
            <a:r>
              <a:rPr lang="en-US" sz="2400" b="1" dirty="0"/>
              <a:t>EU </a:t>
            </a:r>
            <a:r>
              <a:rPr lang="en-US" sz="2400" b="1" dirty="0" err="1"/>
              <a:t>drivere</a:t>
            </a:r>
            <a:endParaRPr lang="en-US" sz="2400" b="1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Ambitiøse</a:t>
            </a:r>
            <a:r>
              <a:rPr lang="en-US" sz="2400" dirty="0"/>
              <a:t> </a:t>
            </a:r>
            <a:r>
              <a:rPr lang="en-US" sz="2400" dirty="0" err="1"/>
              <a:t>reduktionsmål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vej</a:t>
            </a:r>
            <a:r>
              <a:rPr lang="en-US" sz="2400" dirty="0"/>
              <a:t>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Manglende</a:t>
            </a:r>
            <a:r>
              <a:rPr lang="en-US" sz="2400" dirty="0"/>
              <a:t> </a:t>
            </a:r>
            <a:r>
              <a:rPr lang="en-US" sz="2400" dirty="0" err="1"/>
              <a:t>reduktioner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sektoren</a:t>
            </a:r>
            <a:r>
              <a:rPr lang="en-US" sz="2400" dirty="0"/>
              <a:t>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Landbrug</a:t>
            </a:r>
            <a:r>
              <a:rPr lang="en-US" sz="2400" dirty="0"/>
              <a:t> er </a:t>
            </a:r>
            <a:r>
              <a:rPr lang="en-US" sz="2400" dirty="0" err="1"/>
              <a:t>eneste</a:t>
            </a:r>
            <a:r>
              <a:rPr lang="en-US" sz="2400" dirty="0"/>
              <a:t> </a:t>
            </a:r>
            <a:r>
              <a:rPr lang="en-US" sz="2400" dirty="0" err="1"/>
              <a:t>væsentlige</a:t>
            </a:r>
            <a:r>
              <a:rPr lang="en-US" sz="2400" dirty="0"/>
              <a:t> </a:t>
            </a:r>
            <a:r>
              <a:rPr lang="en-US" sz="2400" dirty="0" err="1"/>
              <a:t>sektor</a:t>
            </a:r>
            <a:r>
              <a:rPr lang="en-US" sz="2400" dirty="0"/>
              <a:t> </a:t>
            </a:r>
            <a:r>
              <a:rPr lang="en-US" sz="2400" dirty="0" err="1"/>
              <a:t>uden</a:t>
            </a:r>
            <a:r>
              <a:rPr lang="en-US" sz="2400" dirty="0"/>
              <a:t> for ETS.</a:t>
            </a:r>
          </a:p>
          <a:p>
            <a:endParaRPr lang="da-DK" sz="2800" dirty="0"/>
          </a:p>
        </p:txBody>
      </p:sp>
      <p:pic>
        <p:nvPicPr>
          <p:cNvPr id="11" name="Pladsholder til indhold 10" descr="Et billede, der indeholder udendørs, græs, hø, sky&#10;&#10;Automatisk genereret beskrivelse">
            <a:extLst>
              <a:ext uri="{FF2B5EF4-FFF2-40B4-BE49-F238E27FC236}">
                <a16:creationId xmlns:a16="http://schemas.microsoft.com/office/drawing/2014/main" id="{26BA44D7-6097-2AF3-E149-20DBE36D0EC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571"/>
            <a:ext cx="6096000" cy="4062193"/>
          </a:xfrm>
        </p:spPr>
      </p:pic>
      <p:pic>
        <p:nvPicPr>
          <p:cNvPr id="9" name="Pladsholder til billede 8" descr="Et billede, der indeholder udendørs, græs, sky, landbrug/farm&#10;&#10;Automatisk genereret beskrivelse">
            <a:extLst>
              <a:ext uri="{FF2B5EF4-FFF2-40B4-BE49-F238E27FC236}">
                <a16:creationId xmlns:a16="http://schemas.microsoft.com/office/drawing/2014/main" id="{3F472E00-D5A4-94AC-1248-8EA3CB2591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>
            <a:fillRect/>
          </a:stretch>
        </p:blipFill>
        <p:spPr/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D3ED6F0-4F43-76E3-548F-E82988D20F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62231" y="3861238"/>
            <a:ext cx="5236119" cy="2564523"/>
          </a:xfrm>
        </p:spPr>
        <p:txBody>
          <a:bodyPr/>
          <a:lstStyle/>
          <a:p>
            <a:r>
              <a:rPr lang="en-US" sz="2400" b="1" dirty="0"/>
              <a:t>Nationale drivers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L&amp;F: </a:t>
            </a:r>
            <a:r>
              <a:rPr lang="en-US" sz="2400" dirty="0" err="1"/>
              <a:t>Landbruget</a:t>
            </a:r>
            <a:r>
              <a:rPr lang="en-US" sz="2400" dirty="0"/>
              <a:t> </a:t>
            </a:r>
            <a:r>
              <a:rPr lang="en-US" sz="2400" dirty="0" err="1"/>
              <a:t>klimaneutralt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2050.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Landbrugsaftalen</a:t>
            </a:r>
            <a:r>
              <a:rPr lang="en-US" sz="2400" dirty="0"/>
              <a:t>: </a:t>
            </a:r>
            <a:r>
              <a:rPr lang="en-US" sz="2400" dirty="0" err="1"/>
              <a:t>Emissioner</a:t>
            </a:r>
            <a:r>
              <a:rPr lang="en-US" sz="2400" dirty="0"/>
              <a:t> </a:t>
            </a:r>
            <a:r>
              <a:rPr lang="en-US" sz="2400" dirty="0" err="1"/>
              <a:t>reduceret</a:t>
            </a:r>
            <a:r>
              <a:rPr lang="en-US" sz="2400" dirty="0"/>
              <a:t> med 55-65 % </a:t>
            </a:r>
            <a:r>
              <a:rPr lang="en-US" sz="2400" dirty="0" err="1"/>
              <a:t>i</a:t>
            </a:r>
            <a:r>
              <a:rPr lang="en-US" sz="2400" dirty="0"/>
              <a:t> 2030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vej</a:t>
            </a:r>
            <a:r>
              <a:rPr lang="en-US" sz="2400" dirty="0"/>
              <a:t>: CO</a:t>
            </a:r>
            <a:r>
              <a:rPr lang="en-US" sz="2400" baseline="-25000" dirty="0"/>
              <a:t>2</a:t>
            </a:r>
            <a:r>
              <a:rPr lang="en-US" sz="2400" dirty="0"/>
              <a:t>e-afgift</a:t>
            </a:r>
          </a:p>
        </p:txBody>
      </p:sp>
    </p:spTree>
    <p:extLst>
      <p:ext uri="{BB962C8B-B14F-4D97-AF65-F5344CB8AC3E}">
        <p14:creationId xmlns:p14="http://schemas.microsoft.com/office/powerpoint/2010/main" val="6440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udendørs, græs, sky, mark&#10;&#10;Automatisk genereret beskrivelse">
            <a:extLst>
              <a:ext uri="{FF2B5EF4-FFF2-40B4-BE49-F238E27FC236}">
                <a16:creationId xmlns:a16="http://schemas.microsoft.com/office/drawing/2014/main" id="{60CA732F-825E-0251-D968-E5C17ADBB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r="1742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A259D0-A7A5-BAE1-C584-AC050CE2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23548"/>
            <a:ext cx="5182529" cy="1046440"/>
          </a:xfrm>
        </p:spPr>
        <p:txBody>
          <a:bodyPr/>
          <a:lstStyle/>
          <a:p>
            <a:r>
              <a:rPr lang="en-US" sz="3200" dirty="0"/>
              <a:t>Tanker om set-up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incitamenter</a:t>
            </a:r>
            <a:r>
              <a:rPr lang="en-US" sz="3200" dirty="0"/>
              <a:t> (I)</a:t>
            </a:r>
            <a:endParaRPr lang="da-DK" sz="32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423B7C-FB54-071A-E888-03152390FB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500" y="1667435"/>
            <a:ext cx="5384800" cy="4111065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5521"/>
                </a:solidFill>
                <a:latin typeface="LFPressSansOffc"/>
              </a:rPr>
              <a:t>Positive </a:t>
            </a:r>
            <a:r>
              <a:rPr lang="en-US" sz="2000" b="1" dirty="0" err="1">
                <a:solidFill>
                  <a:srgbClr val="005521"/>
                </a:solidFill>
                <a:latin typeface="LFPressSansOffc"/>
              </a:rPr>
              <a:t>incitamenter</a:t>
            </a:r>
            <a:r>
              <a:rPr lang="en-US" sz="2000" b="1" dirty="0">
                <a:solidFill>
                  <a:srgbClr val="005521"/>
                </a:solidFill>
                <a:latin typeface="LFPressSansOffc"/>
              </a:rPr>
              <a:t> er </a:t>
            </a:r>
            <a:r>
              <a:rPr lang="en-US" sz="2000" b="1" dirty="0" err="1">
                <a:solidFill>
                  <a:srgbClr val="005521"/>
                </a:solidFill>
                <a:latin typeface="LFPressSansOffc"/>
              </a:rPr>
              <a:t>nødvendige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5521"/>
              </a:solidFill>
              <a:effectLst/>
              <a:uLnTx/>
              <a:uFillTx/>
              <a:latin typeface="LFPressSansOffc"/>
              <a:ea typeface="+mn-ea"/>
              <a:cs typeface="+mn-cs"/>
            </a:endParaRP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Landmænd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, der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tager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ansvar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,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belønnes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– der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være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en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upside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Ambitiøse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, men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realistiske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mål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Biologiske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processer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kan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sammenlignes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med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industrien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Udvikling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af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erhvervet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fremmes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–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reduktioner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produktionen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. Global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efterspørgsel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og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lækage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indtænkes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2000" dirty="0"/>
          </a:p>
          <a:p>
            <a:endParaRPr lang="da-DK" sz="12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42ACB9-F265-B06A-DF14-A6E69C6A2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0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7311-5542-C326-5D52-30A0A734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049" y="446262"/>
            <a:ext cx="5080451" cy="1314754"/>
          </a:xfrm>
        </p:spPr>
        <p:txBody>
          <a:bodyPr/>
          <a:lstStyle/>
          <a:p>
            <a:r>
              <a:rPr lang="en-US" sz="3200" dirty="0"/>
              <a:t>Tanker om set-up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incitamenter</a:t>
            </a:r>
            <a:r>
              <a:rPr lang="en-US" sz="3200" dirty="0">
                <a:solidFill>
                  <a:srgbClr val="005521"/>
                </a:solidFill>
                <a:latin typeface="LFPressSerifOffc Black"/>
              </a:rPr>
              <a:t>(II)</a:t>
            </a:r>
            <a:endParaRPr lang="da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34A824-EC2B-5D8F-6B34-8AB544563CF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1240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D6C4BDB-282D-2554-AF2A-B6EE3853E53C}"/>
              </a:ext>
            </a:extLst>
          </p:cNvPr>
          <p:cNvSpPr txBox="1">
            <a:spLocks/>
          </p:cNvSpPr>
          <p:nvPr/>
        </p:nvSpPr>
        <p:spPr>
          <a:xfrm>
            <a:off x="6540049" y="1950988"/>
            <a:ext cx="5080451" cy="40695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LFPressSansOffc" panose="00000500000000000000" pitchFamily="50" charset="0"/>
              <a:buNone/>
              <a:defRPr sz="1600" kern="1200">
                <a:solidFill>
                  <a:srgbClr val="66BC84"/>
                </a:solidFill>
                <a:latin typeface="LFPressSansOffc dBold" panose="00000700000000000000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Font typeface="LFPressSansOffc" panose="00000500000000000000" pitchFamily="50" charset="0"/>
              <a:buNone/>
              <a:defRPr sz="1800" b="1" kern="1200">
                <a:solidFill>
                  <a:srgbClr val="66BC84"/>
                </a:solidFill>
                <a:latin typeface="LFPressSerifOffc" panose="00000500000000000000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kern="1200" spc="7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/>
              <a:t>Omstilling</a:t>
            </a:r>
            <a:r>
              <a:rPr lang="en-US" sz="2000" b="1" dirty="0"/>
              <a:t> </a:t>
            </a:r>
            <a:r>
              <a:rPr lang="en-US" sz="2000" b="1" dirty="0" err="1"/>
              <a:t>skal</a:t>
            </a:r>
            <a:r>
              <a:rPr lang="en-US" sz="2000" b="1" dirty="0"/>
              <a:t> </a:t>
            </a:r>
            <a:r>
              <a:rPr lang="en-US" sz="2000" b="1" dirty="0" err="1"/>
              <a:t>understøttes</a:t>
            </a:r>
            <a:r>
              <a:rPr lang="en-US" sz="2000" b="1" dirty="0"/>
              <a:t> med </a:t>
            </a:r>
            <a:r>
              <a:rPr lang="en-US" sz="2000" b="1" dirty="0" err="1"/>
              <a:t>rådgivning</a:t>
            </a:r>
            <a:r>
              <a:rPr lang="en-US" sz="2000" b="1" dirty="0"/>
              <a:t>, </a:t>
            </a:r>
            <a:r>
              <a:rPr lang="en-US" sz="2000" b="1" dirty="0" err="1"/>
              <a:t>virkemidler</a:t>
            </a:r>
            <a:r>
              <a:rPr lang="en-US" sz="2000" b="1" dirty="0"/>
              <a:t> </a:t>
            </a:r>
            <a:r>
              <a:rPr lang="en-US" sz="2000" b="1" dirty="0" err="1"/>
              <a:t>og</a:t>
            </a:r>
            <a:r>
              <a:rPr lang="en-US" sz="2000" b="1" dirty="0"/>
              <a:t> </a:t>
            </a:r>
            <a:r>
              <a:rPr lang="en-US" sz="2000" b="1" dirty="0" err="1"/>
              <a:t>økonomi</a:t>
            </a:r>
            <a:endParaRPr lang="en-US" sz="2000" b="1" dirty="0"/>
          </a:p>
          <a:p>
            <a:endParaRPr lang="da-DK" sz="1600" dirty="0"/>
          </a:p>
          <a:p>
            <a:pPr marL="288000" indent="-288000">
              <a:lnSpc>
                <a:spcPts val="2500"/>
              </a:lnSpc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/>
              <a:t>Forståelse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videndeling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</a:t>
            </a:r>
            <a:r>
              <a:rPr lang="en-US" sz="2000" dirty="0" err="1"/>
              <a:t>understøttese</a:t>
            </a:r>
            <a:r>
              <a:rPr lang="en-US" sz="2000" dirty="0"/>
              <a:t> – </a:t>
            </a:r>
            <a:r>
              <a:rPr lang="en-US" sz="2000" dirty="0" err="1"/>
              <a:t>landmænd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alle EU-</a:t>
            </a:r>
            <a:r>
              <a:rPr lang="en-US" sz="2000" dirty="0" err="1"/>
              <a:t>lande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</a:t>
            </a:r>
            <a:r>
              <a:rPr lang="en-US" sz="2000" dirty="0" err="1"/>
              <a:t>kunne</a:t>
            </a:r>
            <a:r>
              <a:rPr lang="en-US" sz="2000" dirty="0"/>
              <a:t> se sig </a:t>
            </a:r>
            <a:r>
              <a:rPr lang="en-US" sz="2000" dirty="0" err="1"/>
              <a:t>i</a:t>
            </a:r>
            <a:r>
              <a:rPr lang="en-US" sz="2000" dirty="0"/>
              <a:t> et </a:t>
            </a:r>
            <a:r>
              <a:rPr lang="en-US" sz="2000" dirty="0" err="1"/>
              <a:t>nyt</a:t>
            </a:r>
            <a:r>
              <a:rPr lang="en-US" sz="2000" dirty="0"/>
              <a:t> system</a:t>
            </a:r>
            <a:endParaRPr lang="da-DK" sz="2000" dirty="0"/>
          </a:p>
          <a:p>
            <a:pPr marL="288000" indent="-288000">
              <a:lnSpc>
                <a:spcPts val="2500"/>
              </a:lnSpc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værtøjskasse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</a:t>
            </a:r>
            <a:r>
              <a:rPr lang="en-US" sz="2000" dirty="0" err="1"/>
              <a:t>stilles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rådighed</a:t>
            </a:r>
            <a:r>
              <a:rPr lang="en-US" sz="2000" dirty="0"/>
              <a:t>: </a:t>
            </a:r>
            <a:r>
              <a:rPr lang="en-US" sz="2000" dirty="0" err="1"/>
              <a:t>Investeringer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forskning</a:t>
            </a:r>
            <a:r>
              <a:rPr lang="en-US" sz="2000" dirty="0"/>
              <a:t>, </a:t>
            </a:r>
            <a:r>
              <a:rPr lang="en-US" sz="2000" dirty="0" err="1"/>
              <a:t>udvikling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udmøntning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nye </a:t>
            </a:r>
            <a:r>
              <a:rPr lang="en-US" sz="2000" dirty="0" err="1"/>
              <a:t>teknikker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teknologier</a:t>
            </a:r>
            <a:r>
              <a:rPr lang="en-US" sz="2000" dirty="0"/>
              <a:t> er </a:t>
            </a:r>
            <a:r>
              <a:rPr lang="en-US" sz="2000" dirty="0" err="1"/>
              <a:t>afgørende</a:t>
            </a:r>
            <a:endParaRPr lang="en-US" sz="2000" dirty="0"/>
          </a:p>
          <a:p>
            <a:pPr marL="288000" indent="-288000">
              <a:lnSpc>
                <a:spcPts val="2500"/>
              </a:lnSpc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005521"/>
                </a:solidFill>
              </a:rPr>
              <a:t>Der </a:t>
            </a:r>
            <a:r>
              <a:rPr lang="en-US" sz="2000" dirty="0" err="1">
                <a:solidFill>
                  <a:srgbClr val="005521"/>
                </a:solidFill>
              </a:rPr>
              <a:t>bliver</a:t>
            </a:r>
            <a:r>
              <a:rPr lang="en-US" sz="2000" dirty="0">
                <a:solidFill>
                  <a:srgbClr val="005521"/>
                </a:solidFill>
              </a:rPr>
              <a:t> </a:t>
            </a:r>
            <a:r>
              <a:rPr lang="en-US" sz="2000" dirty="0" err="1">
                <a:solidFill>
                  <a:srgbClr val="005521"/>
                </a:solidFill>
              </a:rPr>
              <a:t>behov</a:t>
            </a:r>
            <a:r>
              <a:rPr lang="en-US" sz="2000" dirty="0">
                <a:solidFill>
                  <a:srgbClr val="005521"/>
                </a:solidFill>
              </a:rPr>
              <a:t> for </a:t>
            </a:r>
            <a:r>
              <a:rPr lang="en-US" sz="2000" dirty="0" err="1">
                <a:solidFill>
                  <a:srgbClr val="005521"/>
                </a:solidFill>
              </a:rPr>
              <a:t>økonomisk</a:t>
            </a:r>
            <a:r>
              <a:rPr lang="en-US" sz="2000" dirty="0">
                <a:solidFill>
                  <a:srgbClr val="005521"/>
                </a:solidFill>
              </a:rPr>
              <a:t> </a:t>
            </a:r>
            <a:r>
              <a:rPr lang="en-US" sz="2000" dirty="0" err="1">
                <a:solidFill>
                  <a:srgbClr val="005521"/>
                </a:solidFill>
              </a:rPr>
              <a:t>hjælp</a:t>
            </a:r>
            <a:r>
              <a:rPr lang="en-US" sz="2000" dirty="0">
                <a:solidFill>
                  <a:srgbClr val="005521"/>
                </a:solidFill>
              </a:rPr>
              <a:t> </a:t>
            </a:r>
            <a:r>
              <a:rPr lang="en-US" sz="2000" dirty="0" err="1">
                <a:solidFill>
                  <a:srgbClr val="005521"/>
                </a:solidFill>
              </a:rPr>
              <a:t>til</a:t>
            </a:r>
            <a:r>
              <a:rPr lang="en-US" sz="2000" dirty="0">
                <a:solidFill>
                  <a:srgbClr val="005521"/>
                </a:solidFill>
              </a:rPr>
              <a:t> </a:t>
            </a:r>
            <a:r>
              <a:rPr lang="en-US" sz="2000" dirty="0" err="1">
                <a:solidFill>
                  <a:srgbClr val="005521"/>
                </a:solidFill>
              </a:rPr>
              <a:t>omstillingen</a:t>
            </a:r>
            <a:endParaRPr lang="da-DK" sz="2000" dirty="0">
              <a:solidFill>
                <a:srgbClr val="005521"/>
              </a:solidFill>
            </a:endParaRPr>
          </a:p>
          <a:p>
            <a:endParaRPr lang="da-DK" sz="2800" b="1" dirty="0">
              <a:solidFill>
                <a:srgbClr val="005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2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62A9E3A-96E5-3A29-D2A9-5FF724DF3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0049" y="1950988"/>
            <a:ext cx="5080451" cy="4069581"/>
          </a:xfrm>
        </p:spPr>
        <p:txBody>
          <a:bodyPr/>
          <a:lstStyle/>
          <a:p>
            <a:r>
              <a:rPr lang="en-US" sz="2000" b="1" i="1" dirty="0"/>
              <a:t>Alle</a:t>
            </a:r>
            <a:r>
              <a:rPr lang="en-US" sz="2000" b="1" dirty="0"/>
              <a:t> </a:t>
            </a:r>
            <a:r>
              <a:rPr lang="en-US" sz="2000" b="1" dirty="0" err="1"/>
              <a:t>landmænd</a:t>
            </a:r>
            <a:r>
              <a:rPr lang="en-US" sz="2000" b="1" dirty="0"/>
              <a:t> </a:t>
            </a:r>
            <a:r>
              <a:rPr lang="en-US" sz="2000" b="1" dirty="0" err="1"/>
              <a:t>skal</a:t>
            </a:r>
            <a:r>
              <a:rPr lang="en-US" sz="2000" b="1" dirty="0"/>
              <a:t> med</a:t>
            </a:r>
          </a:p>
          <a:p>
            <a:endParaRPr lang="da-DK" sz="1600" dirty="0"/>
          </a:p>
          <a:p>
            <a:pPr marL="288000" marR="0" lvl="0" indent="-2880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 dirty="0"/>
              <a:t>Der skal være klare fordele til de dygtigste: Mulighed for overskud af kvoter -&gt; ekstra indkomst eller mindre indsats i en periode</a:t>
            </a:r>
          </a:p>
          <a:p>
            <a:pPr marL="288000" marR="0" lvl="0" indent="-2880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 dirty="0"/>
              <a:t>Byrdefordelingsaftalen skal skrottes</a:t>
            </a:r>
          </a:p>
          <a:p>
            <a:pPr marL="288000" marR="0" lvl="0" indent="-2880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2000" dirty="0"/>
              <a:t>EU-landmænd som rollemodeller for den global omstilling</a:t>
            </a:r>
          </a:p>
          <a:p>
            <a:endParaRPr lang="da-DK" sz="2000" b="1" dirty="0">
              <a:solidFill>
                <a:srgbClr val="005521"/>
              </a:solidFill>
            </a:endParaRPr>
          </a:p>
          <a:p>
            <a:endParaRPr lang="da-DK" sz="2800" b="1" dirty="0">
              <a:solidFill>
                <a:srgbClr val="005521"/>
              </a:solidFill>
            </a:endParaRP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CA04ECD-4AEC-4935-3E45-4330C15B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049" y="435995"/>
            <a:ext cx="5080000" cy="715144"/>
          </a:xfrm>
        </p:spPr>
        <p:txBody>
          <a:bodyPr/>
          <a:lstStyle/>
          <a:p>
            <a:r>
              <a:rPr lang="en-US" sz="3200" dirty="0"/>
              <a:t>Tanker om set-up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incitamenter</a:t>
            </a:r>
            <a:r>
              <a:rPr lang="en-US" sz="3200" dirty="0">
                <a:solidFill>
                  <a:srgbClr val="005521"/>
                </a:solidFill>
              </a:rPr>
              <a:t>(III) </a:t>
            </a:r>
            <a:endParaRPr lang="da-DK" sz="3200" dirty="0">
              <a:solidFill>
                <a:srgbClr val="005521"/>
              </a:solidFill>
            </a:endParaRP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F2F956FD-86E5-BE16-B9A4-83C9067ECE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0322"/>
          <a:stretch/>
        </p:blipFill>
        <p:spPr/>
      </p:pic>
    </p:spTree>
    <p:extLst>
      <p:ext uri="{BB962C8B-B14F-4D97-AF65-F5344CB8AC3E}">
        <p14:creationId xmlns:p14="http://schemas.microsoft.com/office/powerpoint/2010/main" val="35069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udendørs, græs, sky, mark&#10;&#10;Automatisk genereret beskrivelse">
            <a:extLst>
              <a:ext uri="{FF2B5EF4-FFF2-40B4-BE49-F238E27FC236}">
                <a16:creationId xmlns:a16="http://schemas.microsoft.com/office/drawing/2014/main" id="{60CA732F-825E-0251-D968-E5C17ADBB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r="1742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A259D0-A7A5-BAE1-C584-AC050CE2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11678"/>
            <a:ext cx="5182529" cy="1046440"/>
          </a:xfrm>
        </p:spPr>
        <p:txBody>
          <a:bodyPr/>
          <a:lstStyle/>
          <a:p>
            <a:r>
              <a:rPr lang="en-US" sz="3200" dirty="0" err="1"/>
              <a:t>Sammenfatning</a:t>
            </a:r>
            <a:endParaRPr lang="da-DK" sz="32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423B7C-FB54-071A-E888-03152390FB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500" y="1210237"/>
            <a:ext cx="5384800" cy="4111065"/>
          </a:xfrm>
        </p:spPr>
        <p:txBody>
          <a:bodyPr/>
          <a:lstStyle/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521"/>
                </a:solidFill>
                <a:latin typeface="LFPressSansOffc"/>
              </a:rPr>
              <a:t>L&amp;F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har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besluttet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sig for/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imod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ETS – men vi spiller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aktivt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med</a:t>
            </a:r>
          </a:p>
          <a:p>
            <a:pPr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Væsentlige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elementer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for L&amp;F:</a:t>
            </a: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Lige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konkurrenceforhold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vigtigt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Forsyningssikkerhed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og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global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efterspørgsel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–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udvikling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,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afvikling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af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>
                <a:solidFill>
                  <a:srgbClr val="005521"/>
                </a:solidFill>
                <a:latin typeface="LFPressSansOffc"/>
              </a:rPr>
              <a:t>produktion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521"/>
                </a:solidFill>
                <a:latin typeface="LFPressSansOffc"/>
              </a:rPr>
              <a:t>Alle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med -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byrdefordelingsaftalen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skrottes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521"/>
                </a:solidFill>
                <a:latin typeface="LFPressSansOffc"/>
              </a:rPr>
              <a:t>De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dygtigste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skal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belønnes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521"/>
                </a:solidFill>
                <a:latin typeface="LFPressSansOffc"/>
              </a:rPr>
              <a:t>Der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bliver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behov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for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finansiering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til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at drive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omstillingen</a:t>
            </a: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lvl="1">
              <a:lnSpc>
                <a:spcPts val="2500"/>
              </a:lnSpc>
              <a:spcAft>
                <a:spcPts val="1200"/>
              </a:spcAft>
            </a:pP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Hvis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ETS for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landbrug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: Skal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kobles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med de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øvrige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–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biologiske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processer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kan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ikke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sammenlignes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med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industri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</a:t>
            </a:r>
            <a:r>
              <a:rPr lang="en-US" sz="2000" dirty="0" err="1">
                <a:solidFill>
                  <a:srgbClr val="005521"/>
                </a:solidFill>
                <a:latin typeface="LFPressSansOffc"/>
              </a:rPr>
              <a:t>og</a:t>
            </a:r>
            <a:r>
              <a:rPr lang="en-US" sz="2000" dirty="0">
                <a:solidFill>
                  <a:srgbClr val="005521"/>
                </a:solidFill>
                <a:latin typeface="LFPressSansOffc"/>
              </a:rPr>
              <a:t> transport </a:t>
            </a:r>
          </a:p>
          <a:p>
            <a:pPr marL="288000" lvl="1" indent="0">
              <a:lnSpc>
                <a:spcPts val="2500"/>
              </a:lnSpc>
              <a:spcAft>
                <a:spcPts val="1200"/>
              </a:spcAft>
              <a:buNone/>
            </a:pP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2000" dirty="0">
              <a:solidFill>
                <a:srgbClr val="005521"/>
              </a:solidFill>
              <a:latin typeface="LFPressSansOffc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2000" dirty="0"/>
          </a:p>
          <a:p>
            <a:endParaRPr lang="da-DK" sz="12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42ACB9-F265-B06A-DF14-A6E69C6A2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F">
      <a:dk1>
        <a:srgbClr val="32322D"/>
      </a:dk1>
      <a:lt1>
        <a:sysClr val="window" lastClr="FFFFFF"/>
      </a:lt1>
      <a:dk2>
        <a:srgbClr val="005521"/>
      </a:dk2>
      <a:lt2>
        <a:srgbClr val="C9E7D4"/>
      </a:lt2>
      <a:accent1>
        <a:srgbClr val="005521"/>
      </a:accent1>
      <a:accent2>
        <a:srgbClr val="66997A"/>
      </a:accent2>
      <a:accent3>
        <a:srgbClr val="B3CCBC"/>
      </a:accent3>
      <a:accent4>
        <a:srgbClr val="AAAAA1"/>
      </a:accent4>
      <a:accent5>
        <a:srgbClr val="CCCCC6"/>
      </a:accent5>
      <a:accent6>
        <a:srgbClr val="E5E5E3"/>
      </a:accent6>
      <a:hlink>
        <a:srgbClr val="E8808F"/>
      </a:hlink>
      <a:folHlink>
        <a:srgbClr val="82202F"/>
      </a:folHlink>
    </a:clrScheme>
    <a:fontScheme name="LF">
      <a:majorFont>
        <a:latin typeface="LFPressSerifOffc Black"/>
        <a:ea typeface=""/>
        <a:cs typeface=""/>
      </a:majorFont>
      <a:minorFont>
        <a:latin typeface="LFPressSans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prstDash val="sysDot"/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ørk Grøn">
      <a:srgbClr val="005521"/>
    </a:custClr>
    <a:custClr name="Grå">
      <a:srgbClr val="AAAAA1"/>
    </a:custClr>
    <a:custClr name="Rød">
      <a:srgbClr val="D0001E"/>
    </a:custClr>
    <a:custClr name="Ekstra Grøn">
      <a:srgbClr val="66BC84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Mørk Grøn 60%">
      <a:srgbClr val="66997A"/>
    </a:custClr>
    <a:custClr name="Grå 60%">
      <a:srgbClr val="CCCCC6"/>
    </a:custClr>
    <a:custClr name="Rød 60%">
      <a:srgbClr val="E8808F"/>
    </a:custClr>
    <a:custClr name="Ekstra Grøn 60%">
      <a:srgbClr val="94D0A9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Mørk Grøn 30%">
      <a:srgbClr val="B3CCBC"/>
    </a:custClr>
    <a:custClr name="Grå 30%">
      <a:srgbClr val="E5E5E3"/>
    </a:custClr>
    <a:custClr name="Rød 30%">
      <a:srgbClr val="F6CCD2"/>
    </a:custClr>
    <a:custClr name="Ekstra Grøn 30%">
      <a:srgbClr val="C9E7D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312</Words>
  <Application>Microsoft Office PowerPoint</Application>
  <PresentationFormat>Widescreen</PresentationFormat>
  <Paragraphs>46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LFPressSansOffc</vt:lpstr>
      <vt:lpstr>Calibri</vt:lpstr>
      <vt:lpstr>LFPressSansOffc dBold</vt:lpstr>
      <vt:lpstr>Courier New</vt:lpstr>
      <vt:lpstr>LFPressSerifOffc</vt:lpstr>
      <vt:lpstr>LFPressSerifOffc Black</vt:lpstr>
      <vt:lpstr>Arial</vt:lpstr>
      <vt:lpstr>Office Theme</vt:lpstr>
      <vt:lpstr>PowerPoint Presentation</vt:lpstr>
      <vt:lpstr>PowerPoint Presentation</vt:lpstr>
      <vt:lpstr>Tanker om set-up og incitamenter (I)</vt:lpstr>
      <vt:lpstr>Tanker om set-up og incitamenter(II)</vt:lpstr>
      <vt:lpstr>Tanker om set-up og incitamenter(III) </vt:lpstr>
      <vt:lpstr>Sammenfatning</vt:lpstr>
    </vt:vector>
  </TitlesOfParts>
  <Company>Landbrug &amp; Fødevarer - Klima &amp; Energi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Incentives for the extension of carbon pricing to agricultural emissions</dc:title>
  <dc:creator>Erik Jørgensen</dc:creator>
  <cp:lastModifiedBy>Isabella Jørgensen</cp:lastModifiedBy>
  <cp:revision>9</cp:revision>
  <dcterms:created xsi:type="dcterms:W3CDTF">2023-11-21T08:16:40Z</dcterms:created>
  <dcterms:modified xsi:type="dcterms:W3CDTF">2023-12-19T13:39:37Z</dcterms:modified>
</cp:coreProperties>
</file>