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8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46"/>
    <a:srgbClr val="2C5234"/>
    <a:srgbClr val="8FA136"/>
    <a:srgbClr val="D5FFE9"/>
    <a:srgbClr val="0043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1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3CE0-1072-434A-AB6B-13ED71130DB4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05B02-2ADA-4309-8A76-671B6CA4D7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31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05B02-2ADA-4309-8A76-671B6CA4D7D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609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2CA0-7529-4C03-9C45-129ABACF46E3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3239-EA9E-4E41-845C-962A7EA50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478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2CA0-7529-4C03-9C45-129ABACF46E3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3239-EA9E-4E41-845C-962A7EA50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4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2CA0-7529-4C03-9C45-129ABACF46E3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3239-EA9E-4E41-845C-962A7EA50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296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2CA0-7529-4C03-9C45-129ABACF46E3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3239-EA9E-4E41-845C-962A7EA50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2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2CA0-7529-4C03-9C45-129ABACF46E3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3239-EA9E-4E41-845C-962A7EA50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69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2CA0-7529-4C03-9C45-129ABACF46E3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3239-EA9E-4E41-845C-962A7EA50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87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2CA0-7529-4C03-9C45-129ABACF46E3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3239-EA9E-4E41-845C-962A7EA50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792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2CA0-7529-4C03-9C45-129ABACF46E3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3239-EA9E-4E41-845C-962A7EA50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422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2CA0-7529-4C03-9C45-129ABACF46E3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3239-EA9E-4E41-845C-962A7EA50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915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2CA0-7529-4C03-9C45-129ABACF46E3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3239-EA9E-4E41-845C-962A7EA50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287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2CA0-7529-4C03-9C45-129ABACF46E3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3239-EA9E-4E41-845C-962A7EA50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802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A2CA0-7529-4C03-9C45-129ABACF46E3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3239-EA9E-4E41-845C-962A7EA50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51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hyperlink" Target="https://ida.dk/arrangementer-og-kurser/arrangementer/sund-luft-luftforurening-helbredseffekter-og-losninger-on-line-349314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hyperlink" Target="https://ida.dk/arrangementer-og-kurser/arrangementer/hvordan-far-vi-et-renere-havmiljo-348753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0.jpeg"/><Relationship Id="rId10" Type="http://schemas.openxmlformats.org/officeDocument/2006/relationships/hyperlink" Target="https://ida.dk/arrangementer-og-kurser/arrangementer/sund-luft-luftforurening-helbredseffekter-og-losninger-349313" TargetMode="External"/><Relationship Id="rId19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6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pdv.spatialsuite.dk/spatialma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8A2FA01-9FF7-579E-A879-C62D1C062438}"/>
              </a:ext>
            </a:extLst>
          </p:cNvPr>
          <p:cNvSpPr/>
          <p:nvPr/>
        </p:nvSpPr>
        <p:spPr>
          <a:xfrm>
            <a:off x="1125392" y="7156157"/>
            <a:ext cx="4748929" cy="1522408"/>
          </a:xfrm>
          <a:prstGeom prst="rect">
            <a:avLst/>
          </a:prstGeom>
          <a:noFill/>
          <a:ln>
            <a:solidFill>
              <a:srgbClr val="009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80A42FF-CA22-EDF8-2084-4FD9C73F087A}"/>
              </a:ext>
            </a:extLst>
          </p:cNvPr>
          <p:cNvGrpSpPr/>
          <p:nvPr/>
        </p:nvGrpSpPr>
        <p:grpSpPr>
          <a:xfrm>
            <a:off x="1710849" y="7308473"/>
            <a:ext cx="343191" cy="343191"/>
            <a:chOff x="1012468" y="7290197"/>
            <a:chExt cx="343191" cy="343191"/>
          </a:xfrm>
        </p:grpSpPr>
        <p:sp>
          <p:nvSpPr>
            <p:cNvPr id="9" name="Kombinationstegning: figur 8">
              <a:extLst>
                <a:ext uri="{FF2B5EF4-FFF2-40B4-BE49-F238E27FC236}">
                  <a16:creationId xmlns:a16="http://schemas.microsoft.com/office/drawing/2014/main" id="{3EC2F02F-7CAA-A06B-C158-B4FD29FCC230}"/>
                </a:ext>
              </a:extLst>
            </p:cNvPr>
            <p:cNvSpPr/>
            <p:nvPr/>
          </p:nvSpPr>
          <p:spPr>
            <a:xfrm>
              <a:off x="1073032" y="7290197"/>
              <a:ext cx="30281" cy="60563"/>
            </a:xfrm>
            <a:custGeom>
              <a:avLst/>
              <a:gdLst>
                <a:gd name="connsiteX0" fmla="*/ 15141 w 30281"/>
                <a:gd name="connsiteY0" fmla="*/ 60563 h 60563"/>
                <a:gd name="connsiteX1" fmla="*/ 30282 w 30281"/>
                <a:gd name="connsiteY1" fmla="*/ 45422 h 60563"/>
                <a:gd name="connsiteX2" fmla="*/ 30282 w 30281"/>
                <a:gd name="connsiteY2" fmla="*/ 15141 h 60563"/>
                <a:gd name="connsiteX3" fmla="*/ 15141 w 30281"/>
                <a:gd name="connsiteY3" fmla="*/ 0 h 60563"/>
                <a:gd name="connsiteX4" fmla="*/ 0 w 30281"/>
                <a:gd name="connsiteY4" fmla="*/ 15141 h 60563"/>
                <a:gd name="connsiteX5" fmla="*/ 0 w 30281"/>
                <a:gd name="connsiteY5" fmla="*/ 45422 h 60563"/>
                <a:gd name="connsiteX6" fmla="*/ 15141 w 30281"/>
                <a:gd name="connsiteY6" fmla="*/ 60563 h 6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1" h="60563">
                  <a:moveTo>
                    <a:pt x="15141" y="60563"/>
                  </a:moveTo>
                  <a:cubicBezTo>
                    <a:pt x="23721" y="60563"/>
                    <a:pt x="30282" y="54002"/>
                    <a:pt x="30282" y="45422"/>
                  </a:cubicBezTo>
                  <a:lnTo>
                    <a:pt x="30282" y="15141"/>
                  </a:lnTo>
                  <a:cubicBezTo>
                    <a:pt x="30282" y="6561"/>
                    <a:pt x="23721" y="0"/>
                    <a:pt x="15141" y="0"/>
                  </a:cubicBezTo>
                  <a:cubicBezTo>
                    <a:pt x="6561" y="0"/>
                    <a:pt x="0" y="6561"/>
                    <a:pt x="0" y="15141"/>
                  </a:cubicBezTo>
                  <a:lnTo>
                    <a:pt x="0" y="45422"/>
                  </a:lnTo>
                  <a:cubicBezTo>
                    <a:pt x="0" y="54002"/>
                    <a:pt x="6561" y="60563"/>
                    <a:pt x="15141" y="60563"/>
                  </a:cubicBezTo>
                  <a:close/>
                </a:path>
              </a:pathLst>
            </a:custGeom>
            <a:solidFill>
              <a:srgbClr val="000000"/>
            </a:solidFill>
            <a:ln w="4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: figur 10">
              <a:extLst>
                <a:ext uri="{FF2B5EF4-FFF2-40B4-BE49-F238E27FC236}">
                  <a16:creationId xmlns:a16="http://schemas.microsoft.com/office/drawing/2014/main" id="{B28103C3-F986-F1BA-1611-F81543928A18}"/>
                </a:ext>
              </a:extLst>
            </p:cNvPr>
            <p:cNvSpPr/>
            <p:nvPr/>
          </p:nvSpPr>
          <p:spPr>
            <a:xfrm>
              <a:off x="1012468" y="7411324"/>
              <a:ext cx="343191" cy="222064"/>
            </a:xfrm>
            <a:custGeom>
              <a:avLst/>
              <a:gdLst>
                <a:gd name="connsiteX0" fmla="*/ 30282 w 343191"/>
                <a:gd name="connsiteY0" fmla="*/ 151408 h 222064"/>
                <a:gd name="connsiteX1" fmla="*/ 111032 w 343191"/>
                <a:gd name="connsiteY1" fmla="*/ 151408 h 222064"/>
                <a:gd name="connsiteX2" fmla="*/ 111032 w 343191"/>
                <a:gd name="connsiteY2" fmla="*/ 191783 h 222064"/>
                <a:gd name="connsiteX3" fmla="*/ 30282 w 343191"/>
                <a:gd name="connsiteY3" fmla="*/ 191783 h 222064"/>
                <a:gd name="connsiteX4" fmla="*/ 30282 w 343191"/>
                <a:gd name="connsiteY4" fmla="*/ 151408 h 222064"/>
                <a:gd name="connsiteX5" fmla="*/ 30282 w 343191"/>
                <a:gd name="connsiteY5" fmla="*/ 90845 h 222064"/>
                <a:gd name="connsiteX6" fmla="*/ 111032 w 343191"/>
                <a:gd name="connsiteY6" fmla="*/ 90845 h 222064"/>
                <a:gd name="connsiteX7" fmla="*/ 111032 w 343191"/>
                <a:gd name="connsiteY7" fmla="*/ 131220 h 222064"/>
                <a:gd name="connsiteX8" fmla="*/ 30282 w 343191"/>
                <a:gd name="connsiteY8" fmla="*/ 131220 h 222064"/>
                <a:gd name="connsiteX9" fmla="*/ 30282 w 343191"/>
                <a:gd name="connsiteY9" fmla="*/ 90845 h 222064"/>
                <a:gd name="connsiteX10" fmla="*/ 30282 w 343191"/>
                <a:gd name="connsiteY10" fmla="*/ 30282 h 222064"/>
                <a:gd name="connsiteX11" fmla="*/ 111032 w 343191"/>
                <a:gd name="connsiteY11" fmla="*/ 30282 h 222064"/>
                <a:gd name="connsiteX12" fmla="*/ 111032 w 343191"/>
                <a:gd name="connsiteY12" fmla="*/ 70657 h 222064"/>
                <a:gd name="connsiteX13" fmla="*/ 30282 w 343191"/>
                <a:gd name="connsiteY13" fmla="*/ 70657 h 222064"/>
                <a:gd name="connsiteX14" fmla="*/ 30282 w 343191"/>
                <a:gd name="connsiteY14" fmla="*/ 30282 h 222064"/>
                <a:gd name="connsiteX15" fmla="*/ 211971 w 343191"/>
                <a:gd name="connsiteY15" fmla="*/ 30282 h 222064"/>
                <a:gd name="connsiteX16" fmla="*/ 211971 w 343191"/>
                <a:gd name="connsiteY16" fmla="*/ 70657 h 222064"/>
                <a:gd name="connsiteX17" fmla="*/ 131220 w 343191"/>
                <a:gd name="connsiteY17" fmla="*/ 70657 h 222064"/>
                <a:gd name="connsiteX18" fmla="*/ 131220 w 343191"/>
                <a:gd name="connsiteY18" fmla="*/ 30282 h 222064"/>
                <a:gd name="connsiteX19" fmla="*/ 211971 w 343191"/>
                <a:gd name="connsiteY19" fmla="*/ 30282 h 222064"/>
                <a:gd name="connsiteX20" fmla="*/ 312909 w 343191"/>
                <a:gd name="connsiteY20" fmla="*/ 30282 h 222064"/>
                <a:gd name="connsiteX21" fmla="*/ 312909 w 343191"/>
                <a:gd name="connsiteY21" fmla="*/ 70657 h 222064"/>
                <a:gd name="connsiteX22" fmla="*/ 232159 w 343191"/>
                <a:gd name="connsiteY22" fmla="*/ 70657 h 222064"/>
                <a:gd name="connsiteX23" fmla="*/ 232159 w 343191"/>
                <a:gd name="connsiteY23" fmla="*/ 30282 h 222064"/>
                <a:gd name="connsiteX24" fmla="*/ 312909 w 343191"/>
                <a:gd name="connsiteY24" fmla="*/ 30282 h 222064"/>
                <a:gd name="connsiteX25" fmla="*/ 312909 w 343191"/>
                <a:gd name="connsiteY25" fmla="*/ 131220 h 222064"/>
                <a:gd name="connsiteX26" fmla="*/ 232159 w 343191"/>
                <a:gd name="connsiteY26" fmla="*/ 131220 h 222064"/>
                <a:gd name="connsiteX27" fmla="*/ 232159 w 343191"/>
                <a:gd name="connsiteY27" fmla="*/ 90845 h 222064"/>
                <a:gd name="connsiteX28" fmla="*/ 312909 w 343191"/>
                <a:gd name="connsiteY28" fmla="*/ 90845 h 222064"/>
                <a:gd name="connsiteX29" fmla="*/ 312909 w 343191"/>
                <a:gd name="connsiteY29" fmla="*/ 131220 h 222064"/>
                <a:gd name="connsiteX30" fmla="*/ 312909 w 343191"/>
                <a:gd name="connsiteY30" fmla="*/ 191783 h 222064"/>
                <a:gd name="connsiteX31" fmla="*/ 232159 w 343191"/>
                <a:gd name="connsiteY31" fmla="*/ 191783 h 222064"/>
                <a:gd name="connsiteX32" fmla="*/ 232159 w 343191"/>
                <a:gd name="connsiteY32" fmla="*/ 151408 h 222064"/>
                <a:gd name="connsiteX33" fmla="*/ 312909 w 343191"/>
                <a:gd name="connsiteY33" fmla="*/ 151408 h 222064"/>
                <a:gd name="connsiteX34" fmla="*/ 312909 w 343191"/>
                <a:gd name="connsiteY34" fmla="*/ 191783 h 222064"/>
                <a:gd name="connsiteX35" fmla="*/ 131220 w 343191"/>
                <a:gd name="connsiteY35" fmla="*/ 131220 h 222064"/>
                <a:gd name="connsiteX36" fmla="*/ 131220 w 343191"/>
                <a:gd name="connsiteY36" fmla="*/ 90845 h 222064"/>
                <a:gd name="connsiteX37" fmla="*/ 211971 w 343191"/>
                <a:gd name="connsiteY37" fmla="*/ 90845 h 222064"/>
                <a:gd name="connsiteX38" fmla="*/ 211971 w 343191"/>
                <a:gd name="connsiteY38" fmla="*/ 131220 h 222064"/>
                <a:gd name="connsiteX39" fmla="*/ 131220 w 343191"/>
                <a:gd name="connsiteY39" fmla="*/ 131220 h 222064"/>
                <a:gd name="connsiteX40" fmla="*/ 131220 w 343191"/>
                <a:gd name="connsiteY40" fmla="*/ 191783 h 222064"/>
                <a:gd name="connsiteX41" fmla="*/ 131220 w 343191"/>
                <a:gd name="connsiteY41" fmla="*/ 151408 h 222064"/>
                <a:gd name="connsiteX42" fmla="*/ 211971 w 343191"/>
                <a:gd name="connsiteY42" fmla="*/ 151408 h 222064"/>
                <a:gd name="connsiteX43" fmla="*/ 211971 w 343191"/>
                <a:gd name="connsiteY43" fmla="*/ 191783 h 222064"/>
                <a:gd name="connsiteX44" fmla="*/ 131220 w 343191"/>
                <a:gd name="connsiteY44" fmla="*/ 191783 h 222064"/>
                <a:gd name="connsiteX45" fmla="*/ 0 w 343191"/>
                <a:gd name="connsiteY45" fmla="*/ 222065 h 222064"/>
                <a:gd name="connsiteX46" fmla="*/ 343191 w 343191"/>
                <a:gd name="connsiteY46" fmla="*/ 222065 h 222064"/>
                <a:gd name="connsiteX47" fmla="*/ 343191 w 343191"/>
                <a:gd name="connsiteY47" fmla="*/ 0 h 222064"/>
                <a:gd name="connsiteX48" fmla="*/ 0 w 343191"/>
                <a:gd name="connsiteY48" fmla="*/ 0 h 222064"/>
                <a:gd name="connsiteX49" fmla="*/ 0 w 343191"/>
                <a:gd name="connsiteY49" fmla="*/ 222065 h 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3191" h="222064">
                  <a:moveTo>
                    <a:pt x="30282" y="151408"/>
                  </a:moveTo>
                  <a:lnTo>
                    <a:pt x="111032" y="151408"/>
                  </a:lnTo>
                  <a:lnTo>
                    <a:pt x="111032" y="191783"/>
                  </a:lnTo>
                  <a:lnTo>
                    <a:pt x="30282" y="191783"/>
                  </a:lnTo>
                  <a:lnTo>
                    <a:pt x="30282" y="151408"/>
                  </a:lnTo>
                  <a:close/>
                  <a:moveTo>
                    <a:pt x="30282" y="90845"/>
                  </a:moveTo>
                  <a:lnTo>
                    <a:pt x="111032" y="90845"/>
                  </a:lnTo>
                  <a:lnTo>
                    <a:pt x="111032" y="131220"/>
                  </a:lnTo>
                  <a:lnTo>
                    <a:pt x="30282" y="131220"/>
                  </a:lnTo>
                  <a:lnTo>
                    <a:pt x="30282" y="90845"/>
                  </a:lnTo>
                  <a:close/>
                  <a:moveTo>
                    <a:pt x="30282" y="30282"/>
                  </a:moveTo>
                  <a:lnTo>
                    <a:pt x="111032" y="30282"/>
                  </a:lnTo>
                  <a:lnTo>
                    <a:pt x="111032" y="70657"/>
                  </a:lnTo>
                  <a:lnTo>
                    <a:pt x="30282" y="70657"/>
                  </a:lnTo>
                  <a:lnTo>
                    <a:pt x="30282" y="30282"/>
                  </a:lnTo>
                  <a:close/>
                  <a:moveTo>
                    <a:pt x="211971" y="30282"/>
                  </a:moveTo>
                  <a:lnTo>
                    <a:pt x="211971" y="70657"/>
                  </a:lnTo>
                  <a:lnTo>
                    <a:pt x="131220" y="70657"/>
                  </a:lnTo>
                  <a:lnTo>
                    <a:pt x="131220" y="30282"/>
                  </a:lnTo>
                  <a:lnTo>
                    <a:pt x="211971" y="30282"/>
                  </a:lnTo>
                  <a:close/>
                  <a:moveTo>
                    <a:pt x="312909" y="30282"/>
                  </a:moveTo>
                  <a:lnTo>
                    <a:pt x="312909" y="70657"/>
                  </a:lnTo>
                  <a:lnTo>
                    <a:pt x="232159" y="70657"/>
                  </a:lnTo>
                  <a:lnTo>
                    <a:pt x="232159" y="30282"/>
                  </a:lnTo>
                  <a:lnTo>
                    <a:pt x="312909" y="30282"/>
                  </a:lnTo>
                  <a:close/>
                  <a:moveTo>
                    <a:pt x="312909" y="131220"/>
                  </a:moveTo>
                  <a:lnTo>
                    <a:pt x="232159" y="131220"/>
                  </a:lnTo>
                  <a:lnTo>
                    <a:pt x="232159" y="90845"/>
                  </a:lnTo>
                  <a:lnTo>
                    <a:pt x="312909" y="90845"/>
                  </a:lnTo>
                  <a:lnTo>
                    <a:pt x="312909" y="131220"/>
                  </a:lnTo>
                  <a:close/>
                  <a:moveTo>
                    <a:pt x="312909" y="191783"/>
                  </a:moveTo>
                  <a:lnTo>
                    <a:pt x="232159" y="191783"/>
                  </a:lnTo>
                  <a:lnTo>
                    <a:pt x="232159" y="151408"/>
                  </a:lnTo>
                  <a:lnTo>
                    <a:pt x="312909" y="151408"/>
                  </a:lnTo>
                  <a:lnTo>
                    <a:pt x="312909" y="191783"/>
                  </a:lnTo>
                  <a:close/>
                  <a:moveTo>
                    <a:pt x="131220" y="131220"/>
                  </a:moveTo>
                  <a:lnTo>
                    <a:pt x="131220" y="90845"/>
                  </a:lnTo>
                  <a:lnTo>
                    <a:pt x="211971" y="90845"/>
                  </a:lnTo>
                  <a:lnTo>
                    <a:pt x="211971" y="131220"/>
                  </a:lnTo>
                  <a:lnTo>
                    <a:pt x="131220" y="131220"/>
                  </a:lnTo>
                  <a:close/>
                  <a:moveTo>
                    <a:pt x="131220" y="191783"/>
                  </a:moveTo>
                  <a:lnTo>
                    <a:pt x="131220" y="151408"/>
                  </a:lnTo>
                  <a:lnTo>
                    <a:pt x="211971" y="151408"/>
                  </a:lnTo>
                  <a:lnTo>
                    <a:pt x="211971" y="191783"/>
                  </a:lnTo>
                  <a:lnTo>
                    <a:pt x="131220" y="191783"/>
                  </a:lnTo>
                  <a:close/>
                  <a:moveTo>
                    <a:pt x="0" y="222065"/>
                  </a:moveTo>
                  <a:lnTo>
                    <a:pt x="343191" y="222065"/>
                  </a:lnTo>
                  <a:lnTo>
                    <a:pt x="343191" y="0"/>
                  </a:lnTo>
                  <a:lnTo>
                    <a:pt x="0" y="0"/>
                  </a:lnTo>
                  <a:lnTo>
                    <a:pt x="0" y="222065"/>
                  </a:lnTo>
                  <a:close/>
                </a:path>
              </a:pathLst>
            </a:custGeom>
            <a:solidFill>
              <a:srgbClr val="000000"/>
            </a:solidFill>
            <a:ln w="4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: figur 12">
              <a:extLst>
                <a:ext uri="{FF2B5EF4-FFF2-40B4-BE49-F238E27FC236}">
                  <a16:creationId xmlns:a16="http://schemas.microsoft.com/office/drawing/2014/main" id="{9685D67D-2435-802B-2649-DEB7CDB920BD}"/>
                </a:ext>
              </a:extLst>
            </p:cNvPr>
            <p:cNvSpPr/>
            <p:nvPr/>
          </p:nvSpPr>
          <p:spPr>
            <a:xfrm>
              <a:off x="1264815" y="7290197"/>
              <a:ext cx="30281" cy="60563"/>
            </a:xfrm>
            <a:custGeom>
              <a:avLst/>
              <a:gdLst>
                <a:gd name="connsiteX0" fmla="*/ 15141 w 30281"/>
                <a:gd name="connsiteY0" fmla="*/ 60563 h 60563"/>
                <a:gd name="connsiteX1" fmla="*/ 30282 w 30281"/>
                <a:gd name="connsiteY1" fmla="*/ 45422 h 60563"/>
                <a:gd name="connsiteX2" fmla="*/ 30282 w 30281"/>
                <a:gd name="connsiteY2" fmla="*/ 15141 h 60563"/>
                <a:gd name="connsiteX3" fmla="*/ 15141 w 30281"/>
                <a:gd name="connsiteY3" fmla="*/ 0 h 60563"/>
                <a:gd name="connsiteX4" fmla="*/ 0 w 30281"/>
                <a:gd name="connsiteY4" fmla="*/ 15141 h 60563"/>
                <a:gd name="connsiteX5" fmla="*/ 0 w 30281"/>
                <a:gd name="connsiteY5" fmla="*/ 45422 h 60563"/>
                <a:gd name="connsiteX6" fmla="*/ 15141 w 30281"/>
                <a:gd name="connsiteY6" fmla="*/ 60563 h 6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1" h="60563">
                  <a:moveTo>
                    <a:pt x="15141" y="60563"/>
                  </a:moveTo>
                  <a:cubicBezTo>
                    <a:pt x="23721" y="60563"/>
                    <a:pt x="30282" y="54002"/>
                    <a:pt x="30282" y="45422"/>
                  </a:cubicBezTo>
                  <a:lnTo>
                    <a:pt x="30282" y="15141"/>
                  </a:lnTo>
                  <a:cubicBezTo>
                    <a:pt x="30282" y="6561"/>
                    <a:pt x="23721" y="0"/>
                    <a:pt x="15141" y="0"/>
                  </a:cubicBezTo>
                  <a:cubicBezTo>
                    <a:pt x="6561" y="0"/>
                    <a:pt x="0" y="6561"/>
                    <a:pt x="0" y="15141"/>
                  </a:cubicBezTo>
                  <a:lnTo>
                    <a:pt x="0" y="45422"/>
                  </a:lnTo>
                  <a:cubicBezTo>
                    <a:pt x="0" y="54002"/>
                    <a:pt x="6561" y="60563"/>
                    <a:pt x="15141" y="60563"/>
                  </a:cubicBezTo>
                  <a:close/>
                </a:path>
              </a:pathLst>
            </a:custGeom>
            <a:solidFill>
              <a:srgbClr val="000000"/>
            </a:solidFill>
            <a:ln w="4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: figur 14">
              <a:extLst>
                <a:ext uri="{FF2B5EF4-FFF2-40B4-BE49-F238E27FC236}">
                  <a16:creationId xmlns:a16="http://schemas.microsoft.com/office/drawing/2014/main" id="{29A1FCA8-D09D-B389-2F91-2181C7943B4D}"/>
                </a:ext>
              </a:extLst>
            </p:cNvPr>
            <p:cNvSpPr/>
            <p:nvPr/>
          </p:nvSpPr>
          <p:spPr>
            <a:xfrm>
              <a:off x="1012468" y="7320479"/>
              <a:ext cx="343191" cy="70656"/>
            </a:xfrm>
            <a:custGeom>
              <a:avLst/>
              <a:gdLst>
                <a:gd name="connsiteX0" fmla="*/ 302816 w 343191"/>
                <a:gd name="connsiteY0" fmla="*/ 0 h 70656"/>
                <a:gd name="connsiteX1" fmla="*/ 302816 w 343191"/>
                <a:gd name="connsiteY1" fmla="*/ 15141 h 70656"/>
                <a:gd name="connsiteX2" fmla="*/ 267487 w 343191"/>
                <a:gd name="connsiteY2" fmla="*/ 50469 h 70656"/>
                <a:gd name="connsiteX3" fmla="*/ 232159 w 343191"/>
                <a:gd name="connsiteY3" fmla="*/ 15141 h 70656"/>
                <a:gd name="connsiteX4" fmla="*/ 232159 w 343191"/>
                <a:gd name="connsiteY4" fmla="*/ 0 h 70656"/>
                <a:gd name="connsiteX5" fmla="*/ 111032 w 343191"/>
                <a:gd name="connsiteY5" fmla="*/ 0 h 70656"/>
                <a:gd name="connsiteX6" fmla="*/ 111032 w 343191"/>
                <a:gd name="connsiteY6" fmla="*/ 15141 h 70656"/>
                <a:gd name="connsiteX7" fmla="*/ 75704 w 343191"/>
                <a:gd name="connsiteY7" fmla="*/ 50469 h 70656"/>
                <a:gd name="connsiteX8" fmla="*/ 40375 w 343191"/>
                <a:gd name="connsiteY8" fmla="*/ 15141 h 70656"/>
                <a:gd name="connsiteX9" fmla="*/ 40375 w 343191"/>
                <a:gd name="connsiteY9" fmla="*/ 0 h 70656"/>
                <a:gd name="connsiteX10" fmla="*/ 0 w 343191"/>
                <a:gd name="connsiteY10" fmla="*/ 0 h 70656"/>
                <a:gd name="connsiteX11" fmla="*/ 0 w 343191"/>
                <a:gd name="connsiteY11" fmla="*/ 70657 h 70656"/>
                <a:gd name="connsiteX12" fmla="*/ 343191 w 343191"/>
                <a:gd name="connsiteY12" fmla="*/ 70657 h 70656"/>
                <a:gd name="connsiteX13" fmla="*/ 343191 w 343191"/>
                <a:gd name="connsiteY13" fmla="*/ 0 h 70656"/>
                <a:gd name="connsiteX14" fmla="*/ 302816 w 343191"/>
                <a:gd name="connsiteY14" fmla="*/ 0 h 7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3191" h="70656">
                  <a:moveTo>
                    <a:pt x="302816" y="0"/>
                  </a:moveTo>
                  <a:lnTo>
                    <a:pt x="302816" y="15141"/>
                  </a:lnTo>
                  <a:cubicBezTo>
                    <a:pt x="302816" y="34824"/>
                    <a:pt x="287170" y="50469"/>
                    <a:pt x="267487" y="50469"/>
                  </a:cubicBezTo>
                  <a:cubicBezTo>
                    <a:pt x="247804" y="50469"/>
                    <a:pt x="232159" y="34824"/>
                    <a:pt x="232159" y="15141"/>
                  </a:cubicBezTo>
                  <a:lnTo>
                    <a:pt x="232159" y="0"/>
                  </a:lnTo>
                  <a:lnTo>
                    <a:pt x="111032" y="0"/>
                  </a:lnTo>
                  <a:lnTo>
                    <a:pt x="111032" y="15141"/>
                  </a:lnTo>
                  <a:cubicBezTo>
                    <a:pt x="111032" y="34824"/>
                    <a:pt x="95387" y="50469"/>
                    <a:pt x="75704" y="50469"/>
                  </a:cubicBezTo>
                  <a:cubicBezTo>
                    <a:pt x="56021" y="50469"/>
                    <a:pt x="40375" y="34824"/>
                    <a:pt x="40375" y="15141"/>
                  </a:cubicBezTo>
                  <a:lnTo>
                    <a:pt x="40375" y="0"/>
                  </a:lnTo>
                  <a:lnTo>
                    <a:pt x="0" y="0"/>
                  </a:lnTo>
                  <a:lnTo>
                    <a:pt x="0" y="70657"/>
                  </a:lnTo>
                  <a:lnTo>
                    <a:pt x="343191" y="70657"/>
                  </a:lnTo>
                  <a:lnTo>
                    <a:pt x="343191" y="0"/>
                  </a:lnTo>
                  <a:lnTo>
                    <a:pt x="302816" y="0"/>
                  </a:lnTo>
                  <a:close/>
                </a:path>
              </a:pathLst>
            </a:custGeom>
            <a:solidFill>
              <a:srgbClr val="000000"/>
            </a:solidFill>
            <a:ln w="4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17" name="Undertitel 8">
            <a:extLst>
              <a:ext uri="{FF2B5EF4-FFF2-40B4-BE49-F238E27FC236}">
                <a16:creationId xmlns:a16="http://schemas.microsoft.com/office/drawing/2014/main" id="{624A1B7E-D497-E448-83F7-418F4BBA7143}"/>
              </a:ext>
            </a:extLst>
          </p:cNvPr>
          <p:cNvSpPr txBox="1">
            <a:spLocks/>
          </p:cNvSpPr>
          <p:nvPr/>
        </p:nvSpPr>
        <p:spPr>
          <a:xfrm>
            <a:off x="1178633" y="7758006"/>
            <a:ext cx="1442570" cy="2585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b="1" dirty="0">
                <a:latin typeface="Century Gothic"/>
              </a:rPr>
              <a:t>   15. maj 2023</a:t>
            </a:r>
            <a:endParaRPr lang="da-DK" sz="1600" b="1" dirty="0">
              <a:latin typeface="Century Gothic"/>
            </a:endParaRPr>
          </a:p>
        </p:txBody>
      </p:sp>
      <p:pic>
        <p:nvPicPr>
          <p:cNvPr id="18" name="Grafik 4" descr="Ur">
            <a:extLst>
              <a:ext uri="{FF2B5EF4-FFF2-40B4-BE49-F238E27FC236}">
                <a16:creationId xmlns:a16="http://schemas.microsoft.com/office/drawing/2014/main" id="{2BD77389-944C-474E-DC8D-1D522E1395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5352" y="7236785"/>
            <a:ext cx="484505" cy="499888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64B674D7-A673-6890-E561-B3083B6A2148}"/>
              </a:ext>
            </a:extLst>
          </p:cNvPr>
          <p:cNvSpPr txBox="1"/>
          <p:nvPr/>
        </p:nvSpPr>
        <p:spPr>
          <a:xfrm>
            <a:off x="2561991" y="7739755"/>
            <a:ext cx="189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Century Gothic" panose="020B0502020202020204" pitchFamily="34" charset="0"/>
              </a:rPr>
              <a:t>Kl. 9.00-16.00</a:t>
            </a:r>
            <a:endParaRPr lang="da-DK" sz="1600" b="1" dirty="0">
              <a:latin typeface="Century Gothic" panose="020B0502020202020204" pitchFamily="34" charset="0"/>
            </a:endParaRPr>
          </a:p>
        </p:txBody>
      </p:sp>
      <p:pic>
        <p:nvPicPr>
          <p:cNvPr id="20" name="Grafik 19" descr="Kort med knappenål">
            <a:extLst>
              <a:ext uri="{FF2B5EF4-FFF2-40B4-BE49-F238E27FC236}">
                <a16:creationId xmlns:a16="http://schemas.microsoft.com/office/drawing/2014/main" id="{73A950EC-1461-0614-EA6F-C1C9D3059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64151" y="7156157"/>
            <a:ext cx="607083" cy="607083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11B4BE20-1CB7-DC0D-CA3E-3E413A285CB3}"/>
              </a:ext>
            </a:extLst>
          </p:cNvPr>
          <p:cNvSpPr txBox="1"/>
          <p:nvPr/>
        </p:nvSpPr>
        <p:spPr>
          <a:xfrm>
            <a:off x="3788306" y="7739755"/>
            <a:ext cx="2097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>
                <a:latin typeface="Century Gothic" panose="020B0502020202020204" pitchFamily="34" charset="0"/>
              </a:rPr>
              <a:t>Ingeniørhuset eller online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2EF2D82E-3971-01F0-F4BF-6B9D440D1829}"/>
              </a:ext>
            </a:extLst>
          </p:cNvPr>
          <p:cNvSpPr txBox="1"/>
          <p:nvPr/>
        </p:nvSpPr>
        <p:spPr>
          <a:xfrm>
            <a:off x="2359460" y="8287442"/>
            <a:ext cx="2778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solidFill>
                  <a:srgbClr val="009346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 her for tilmelding online</a:t>
            </a:r>
            <a:endParaRPr lang="da-DK" sz="1200" b="1" dirty="0">
              <a:solidFill>
                <a:srgbClr val="00934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Grafik 23" descr="Badge Tick1">
            <a:extLst>
              <a:ext uri="{FF2B5EF4-FFF2-40B4-BE49-F238E27FC236}">
                <a16:creationId xmlns:a16="http://schemas.microsoft.com/office/drawing/2014/main" id="{AEA9FE21-F4C1-5968-2F0B-50A076F55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6849" y="8063361"/>
            <a:ext cx="501760" cy="50176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7C8C6FF2-BC3A-EA59-EF40-A52958CDCE10}"/>
              </a:ext>
            </a:extLst>
          </p:cNvPr>
          <p:cNvSpPr txBox="1"/>
          <p:nvPr/>
        </p:nvSpPr>
        <p:spPr>
          <a:xfrm>
            <a:off x="2359460" y="8056141"/>
            <a:ext cx="3429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009346"/>
                </a:solidFill>
                <a:latin typeface="Century Gothic" panose="020B0502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 her for tilmelding i Ingeniørhuset</a:t>
            </a:r>
            <a:endParaRPr lang="da-DK" sz="1200" b="1" dirty="0">
              <a:solidFill>
                <a:srgbClr val="009346"/>
              </a:solidFill>
              <a:latin typeface="Century Gothic" panose="020B050202020202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115A9A-5354-68F8-FCF4-31D82434E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2049" name="Billede 2">
            <a:extLst>
              <a:ext uri="{FF2B5EF4-FFF2-40B4-BE49-F238E27FC236}">
                <a16:creationId xmlns:a16="http://schemas.microsoft.com/office/drawing/2014/main" id="{B0560570-6B49-D26A-9A71-DE35D6C1C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548"/>
            <a:ext cx="6858000" cy="496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A921E526-52DA-0AB0-53A1-766C75B7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5482"/>
            <a:ext cx="5915025" cy="1914702"/>
          </a:xfrm>
        </p:spPr>
        <p:txBody>
          <a:bodyPr/>
          <a:lstStyle/>
          <a:p>
            <a:pPr algn="ctr"/>
            <a:r>
              <a:rPr kumimoji="0" lang="nl-NL" altLang="da-DK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  <a:ea typeface="Calibri" panose="020F0502020204030204" pitchFamily="34" charset="0"/>
                <a:cs typeface="Times New Roman" panose="02020603050405020304" pitchFamily="18" charset="0"/>
              </a:rPr>
              <a:t>Sund Luft</a:t>
            </a:r>
            <a:br>
              <a:rPr kumimoji="0" lang="nl-NL" altLang="da-DK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800" b="1" dirty="0">
                <a:solidFill>
                  <a:srgbClr val="000000"/>
                </a:solidFill>
                <a:effectLst/>
                <a:latin typeface="Proxima Nova"/>
                <a:ea typeface="Calibri" panose="020F0502020204030204" pitchFamily="34" charset="0"/>
                <a:cs typeface="Times New Roman" panose="02020603050405020304" pitchFamily="18" charset="0"/>
              </a:rPr>
              <a:t>Luftforurening, helbredseffekter og løsninger</a:t>
            </a:r>
            <a:b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nl-NL" altLang="da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96DAE0-3FA6-8F94-F045-2464B99E7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22" y="5051643"/>
            <a:ext cx="6306671" cy="3461195"/>
          </a:xfrm>
          <a:ln>
            <a:noFill/>
          </a:ln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a-DK" sz="1300" dirty="0">
                <a:latin typeface="Century Gothic" panose="020B0502020202020204" pitchFamily="34" charset="0"/>
              </a:rPr>
              <a:t>Hvert år dør omkring 4.000 danskere for tidligt af udendørs luftforurening. Det svarer til 7 procent af alle danske dødsfald. Det gør udendørs luftforurening til danskernes tredjestørste risikofaktor i forhold til dødelighed kun overgået af rygning og fysisk inaktivitet. Men modsat rygning og fysisk inaktivitet, så er vi ikke </a:t>
            </a:r>
            <a:r>
              <a:rPr lang="da-DK" sz="1300">
                <a:latin typeface="Century Gothic" panose="020B0502020202020204" pitchFamily="34" charset="0"/>
              </a:rPr>
              <a:t>selv herre </a:t>
            </a:r>
            <a:r>
              <a:rPr lang="da-DK" sz="1300" dirty="0">
                <a:latin typeface="Century Gothic" panose="020B0502020202020204" pitchFamily="34" charset="0"/>
              </a:rPr>
              <a:t>over, hvor meget luftforurening vi inhalerer, når vi opholder os udendørs. Derfor er politisk handling nødvendig både i FN, EU, Folketinget og i den enkelte kommune og husstand, så luftforureningen kan nedbringes til gavn for folkesundheden.</a:t>
            </a:r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C682F5DD-E26A-A8CD-41AA-F952AAD0A62E}"/>
              </a:ext>
            </a:extLst>
          </p:cNvPr>
          <p:cNvGrpSpPr/>
          <p:nvPr/>
        </p:nvGrpSpPr>
        <p:grpSpPr>
          <a:xfrm>
            <a:off x="-108518" y="8960279"/>
            <a:ext cx="6732243" cy="813229"/>
            <a:chOff x="-560204" y="8786309"/>
            <a:chExt cx="7050974" cy="931588"/>
          </a:xfrm>
        </p:grpSpPr>
        <p:grpSp>
          <p:nvGrpSpPr>
            <p:cNvPr id="48" name="Gruppe 47">
              <a:extLst>
                <a:ext uri="{FF2B5EF4-FFF2-40B4-BE49-F238E27FC236}">
                  <a16:creationId xmlns:a16="http://schemas.microsoft.com/office/drawing/2014/main" id="{F4225DD9-FBDE-4A58-8DD0-B7FAA52E06FF}"/>
                </a:ext>
              </a:extLst>
            </p:cNvPr>
            <p:cNvGrpSpPr/>
            <p:nvPr/>
          </p:nvGrpSpPr>
          <p:grpSpPr>
            <a:xfrm>
              <a:off x="-560204" y="8786309"/>
              <a:ext cx="7050974" cy="903543"/>
              <a:chOff x="-560205" y="8708874"/>
              <a:chExt cx="7050974" cy="903543"/>
            </a:xfrm>
          </p:grpSpPr>
          <p:grpSp>
            <p:nvGrpSpPr>
              <p:cNvPr id="46" name="Gruppe 45">
                <a:extLst>
                  <a:ext uri="{FF2B5EF4-FFF2-40B4-BE49-F238E27FC236}">
                    <a16:creationId xmlns:a16="http://schemas.microsoft.com/office/drawing/2014/main" id="{A7CFDA8E-BD79-FD34-67D7-BA955318FB68}"/>
                  </a:ext>
                </a:extLst>
              </p:cNvPr>
              <p:cNvGrpSpPr/>
              <p:nvPr/>
            </p:nvGrpSpPr>
            <p:grpSpPr>
              <a:xfrm>
                <a:off x="-560205" y="8708874"/>
                <a:ext cx="7050974" cy="903543"/>
                <a:chOff x="-560205" y="8708874"/>
                <a:chExt cx="7050974" cy="903543"/>
              </a:xfrm>
            </p:grpSpPr>
            <p:grpSp>
              <p:nvGrpSpPr>
                <p:cNvPr id="40" name="Gruppe 39">
                  <a:extLst>
                    <a:ext uri="{FF2B5EF4-FFF2-40B4-BE49-F238E27FC236}">
                      <a16:creationId xmlns:a16="http://schemas.microsoft.com/office/drawing/2014/main" id="{4BEE721C-4DD9-FA3D-44D0-C5A545387DEE}"/>
                    </a:ext>
                  </a:extLst>
                </p:cNvPr>
                <p:cNvGrpSpPr/>
                <p:nvPr/>
              </p:nvGrpSpPr>
              <p:grpSpPr>
                <a:xfrm>
                  <a:off x="-560205" y="8713008"/>
                  <a:ext cx="7050974" cy="899409"/>
                  <a:chOff x="-317953" y="8684290"/>
                  <a:chExt cx="7050974" cy="899409"/>
                </a:xfrm>
              </p:grpSpPr>
              <p:grpSp>
                <p:nvGrpSpPr>
                  <p:cNvPr id="14" name="Gruppe 13">
                    <a:extLst>
                      <a:ext uri="{FF2B5EF4-FFF2-40B4-BE49-F238E27FC236}">
                        <a16:creationId xmlns:a16="http://schemas.microsoft.com/office/drawing/2014/main" id="{D0BFBB91-68FE-4F3A-C928-DC193003E8B1}"/>
                      </a:ext>
                    </a:extLst>
                  </p:cNvPr>
                  <p:cNvGrpSpPr/>
                  <p:nvPr/>
                </p:nvGrpSpPr>
                <p:grpSpPr>
                  <a:xfrm>
                    <a:off x="-317953" y="8684290"/>
                    <a:ext cx="7050974" cy="899409"/>
                    <a:chOff x="-455041" y="7500532"/>
                    <a:chExt cx="7297729" cy="1022938"/>
                  </a:xfrm>
                </p:grpSpPr>
                <p:grpSp>
                  <p:nvGrpSpPr>
                    <p:cNvPr id="16" name="Gruppe 15">
                      <a:extLst>
                        <a:ext uri="{FF2B5EF4-FFF2-40B4-BE49-F238E27FC236}">
                          <a16:creationId xmlns:a16="http://schemas.microsoft.com/office/drawing/2014/main" id="{F5AD8F07-08A3-740E-67D7-78BB9F7D69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55041" y="7500532"/>
                      <a:ext cx="7297729" cy="838818"/>
                      <a:chOff x="-455041" y="8614957"/>
                      <a:chExt cx="7297729" cy="838818"/>
                    </a:xfrm>
                  </p:grpSpPr>
                  <p:sp>
                    <p:nvSpPr>
                      <p:cNvPr id="26" name="Undertitel 8">
                        <a:extLst>
                          <a:ext uri="{FF2B5EF4-FFF2-40B4-BE49-F238E27FC236}">
                            <a16:creationId xmlns:a16="http://schemas.microsoft.com/office/drawing/2014/main" id="{66950878-5F1C-B3C9-1AC2-EB0E74463D61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-455041" y="8614957"/>
                        <a:ext cx="1563588" cy="33683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vert="horz" wrap="square" lIns="91440" tIns="45720" rIns="91440" bIns="45720" rtlCol="0">
                        <a:spAutoFit/>
                      </a:bodyPr>
                      <a:lstStyle>
                        <a:lvl1pPr marL="0" indent="0" algn="ctr" defTabSz="685800" rtl="0" eaLnBrk="1" latinLnBrk="0" hangingPunct="1"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None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342900" indent="0" algn="ctr" defTabSz="685800" rtl="0" eaLnBrk="1" latinLnBrk="0" hangingPunct="1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None/>
                          <a:defRPr sz="15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685800" indent="0" algn="ctr" defTabSz="685800" rtl="0" eaLnBrk="1" latinLnBrk="0" hangingPunct="1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None/>
                          <a:defRPr sz="135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028700" indent="0" algn="ctr" defTabSz="685800" rtl="0" eaLnBrk="1" latinLnBrk="0" hangingPunct="1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None/>
                          <a:defRPr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371600" indent="0" algn="ctr" defTabSz="685800" rtl="0" eaLnBrk="1" latinLnBrk="0" hangingPunct="1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None/>
                          <a:defRPr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714500" indent="0" algn="ctr" defTabSz="685800" rtl="0" eaLnBrk="1" latinLnBrk="0" hangingPunct="1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None/>
                          <a:defRPr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057400" indent="0" algn="ctr" defTabSz="685800" rtl="0" eaLnBrk="1" latinLnBrk="0" hangingPunct="1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None/>
                          <a:defRPr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2400300" indent="0" algn="ctr" defTabSz="685800" rtl="0" eaLnBrk="1" latinLnBrk="0" hangingPunct="1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None/>
                          <a:defRPr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2743200" indent="0" algn="ctr" defTabSz="685800" rtl="0" eaLnBrk="1" latinLnBrk="0" hangingPunct="1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None/>
                          <a:defRPr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da-DK" sz="1100" b="1" dirty="0">
                            <a:latin typeface="Century Gothic" panose="020B0502020202020204" pitchFamily="34" charset="0"/>
                          </a:rPr>
                          <a:t>Arrangeret</a:t>
                        </a:r>
                        <a:r>
                          <a:rPr lang="da-DK" sz="1200" b="1" dirty="0">
                            <a:latin typeface="Century Gothic" panose="020B0502020202020204" pitchFamily="34" charset="0"/>
                          </a:rPr>
                          <a:t> af:</a:t>
                        </a:r>
                      </a:p>
                    </p:txBody>
                  </p:sp>
                  <p:grpSp>
                    <p:nvGrpSpPr>
                      <p:cNvPr id="27" name="Gruppe 26">
                        <a:extLst>
                          <a:ext uri="{FF2B5EF4-FFF2-40B4-BE49-F238E27FC236}">
                            <a16:creationId xmlns:a16="http://schemas.microsoft.com/office/drawing/2014/main" id="{F9193BF7-B1B9-0C0A-FE18-4EE42EB7DC3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63064" y="8635810"/>
                        <a:ext cx="5879624" cy="817965"/>
                        <a:chOff x="963064" y="8635810"/>
                        <a:chExt cx="5879625" cy="817965"/>
                      </a:xfrm>
                    </p:grpSpPr>
                    <p:pic>
                      <p:nvPicPr>
                        <p:cNvPr id="28" name="Billede 27">
                          <a:extLst>
                            <a:ext uri="{FF2B5EF4-FFF2-40B4-BE49-F238E27FC236}">
                              <a16:creationId xmlns:a16="http://schemas.microsoft.com/office/drawing/2014/main" id="{FEC476F0-72BC-CFF6-E0C2-77A14862FC4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63064" y="8889770"/>
                          <a:ext cx="1910328" cy="36458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29" name="Undertitel 8">
                          <a:extLst>
                            <a:ext uri="{FF2B5EF4-FFF2-40B4-BE49-F238E27FC236}">
                              <a16:creationId xmlns:a16="http://schemas.microsoft.com/office/drawing/2014/main" id="{368B9DE3-D4E6-F532-F5BC-024261F09EE9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5279102" y="8635810"/>
                          <a:ext cx="1563587" cy="31879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wrap="square" lIns="91440" tIns="45720" rIns="91440" bIns="45720" rtlCol="0">
                          <a:spAutoFit/>
                        </a:bodyPr>
                        <a:lstStyle>
                          <a:lvl1pPr marL="0" indent="0" algn="ctr" defTabSz="685800" rtl="0" eaLnBrk="1" latinLnBrk="0" hangingPunct="1">
                            <a:lnSpc>
                              <a:spcPct val="90000"/>
                            </a:lnSpc>
                            <a:spcBef>
                              <a:spcPts val="75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342900" indent="0" algn="ctr" defTabSz="685800" rtl="0" eaLnBrk="1" latinLnBrk="0" hangingPunct="1">
                            <a:lnSpc>
                              <a:spcPct val="90000"/>
                            </a:lnSpc>
                            <a:spcBef>
                              <a:spcPts val="375"/>
                            </a:spcBef>
                            <a:buFont typeface="Arial" panose="020B0604020202020204" pitchFamily="34" charset="0"/>
                            <a:buNone/>
                            <a:defRPr sz="15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685800" indent="0" algn="ctr" defTabSz="685800" rtl="0" eaLnBrk="1" latinLnBrk="0" hangingPunct="1">
                            <a:lnSpc>
                              <a:spcPct val="90000"/>
                            </a:lnSpc>
                            <a:spcBef>
                              <a:spcPts val="375"/>
                            </a:spcBef>
                            <a:buFont typeface="Arial" panose="020B0604020202020204" pitchFamily="34" charset="0"/>
                            <a:buNone/>
                            <a:defRPr sz="135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028700" indent="0" algn="ctr" defTabSz="685800" rtl="0" eaLnBrk="1" latinLnBrk="0" hangingPunct="1">
                            <a:lnSpc>
                              <a:spcPct val="90000"/>
                            </a:lnSpc>
                            <a:spcBef>
                              <a:spcPts val="375"/>
                            </a:spcBef>
                            <a:buFont typeface="Arial" panose="020B0604020202020204" pitchFamily="34" charset="0"/>
                            <a:buNone/>
                            <a:defRPr sz="12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371600" indent="0" algn="ctr" defTabSz="685800" rtl="0" eaLnBrk="1" latinLnBrk="0" hangingPunct="1">
                            <a:lnSpc>
                              <a:spcPct val="90000"/>
                            </a:lnSpc>
                            <a:spcBef>
                              <a:spcPts val="375"/>
                            </a:spcBef>
                            <a:buFont typeface="Arial" panose="020B0604020202020204" pitchFamily="34" charset="0"/>
                            <a:buNone/>
                            <a:defRPr sz="12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1714500" indent="0" algn="ctr" defTabSz="685800" rtl="0" eaLnBrk="1" latinLnBrk="0" hangingPunct="1">
                            <a:lnSpc>
                              <a:spcPct val="90000"/>
                            </a:lnSpc>
                            <a:spcBef>
                              <a:spcPts val="375"/>
                            </a:spcBef>
                            <a:buFont typeface="Arial" panose="020B0604020202020204" pitchFamily="34" charset="0"/>
                            <a:buNone/>
                            <a:defRPr sz="12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057400" indent="0" algn="ctr" defTabSz="685800" rtl="0" eaLnBrk="1" latinLnBrk="0" hangingPunct="1">
                            <a:lnSpc>
                              <a:spcPct val="90000"/>
                            </a:lnSpc>
                            <a:spcBef>
                              <a:spcPts val="375"/>
                            </a:spcBef>
                            <a:buFont typeface="Arial" panose="020B0604020202020204" pitchFamily="34" charset="0"/>
                            <a:buNone/>
                            <a:defRPr sz="12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2400300" indent="0" algn="ctr" defTabSz="685800" rtl="0" eaLnBrk="1" latinLnBrk="0" hangingPunct="1">
                            <a:lnSpc>
                              <a:spcPct val="90000"/>
                            </a:lnSpc>
                            <a:spcBef>
                              <a:spcPts val="375"/>
                            </a:spcBef>
                            <a:buFont typeface="Arial" panose="020B0604020202020204" pitchFamily="34" charset="0"/>
                            <a:buNone/>
                            <a:defRPr sz="12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2743200" indent="0" algn="ctr" defTabSz="685800" rtl="0" eaLnBrk="1" latinLnBrk="0" hangingPunct="1">
                            <a:lnSpc>
                              <a:spcPct val="90000"/>
                            </a:lnSpc>
                            <a:spcBef>
                              <a:spcPts val="375"/>
                            </a:spcBef>
                            <a:buFont typeface="Arial" panose="020B0604020202020204" pitchFamily="34" charset="0"/>
                            <a:buNone/>
                            <a:defRPr sz="12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da-DK" sz="1100" b="1" dirty="0">
                              <a:latin typeface="Century Gothic" panose="020B0502020202020204" pitchFamily="34" charset="0"/>
                            </a:rPr>
                            <a:t>Med støtte fra:</a:t>
                          </a:r>
                        </a:p>
                      </p:txBody>
                    </p:sp>
                    <p:pic>
                      <p:nvPicPr>
                        <p:cNvPr id="30" name="Billede 29">
                          <a:extLst>
                            <a:ext uri="{FF2B5EF4-FFF2-40B4-BE49-F238E27FC236}">
                              <a16:creationId xmlns:a16="http://schemas.microsoft.com/office/drawing/2014/main" id="{48054412-A351-D285-7033-26C308004C3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/>
                      </p:blipFill>
                      <p:spPr>
                        <a:xfrm>
                          <a:off x="5750012" y="9164561"/>
                          <a:ext cx="844579" cy="289214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pic>
                  <p:nvPicPr>
                    <p:cNvPr id="21" name="Billede 20">
                      <a:extLst>
                        <a:ext uri="{FF2B5EF4-FFF2-40B4-BE49-F238E27FC236}">
                          <a16:creationId xmlns:a16="http://schemas.microsoft.com/office/drawing/2014/main" id="{648F776F-2741-6998-37B3-651B9ED019C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70839" y="8208613"/>
                      <a:ext cx="527728" cy="3148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35" name="Billede 34">
                    <a:extLst>
                      <a:ext uri="{FF2B5EF4-FFF2-40B4-BE49-F238E27FC236}">
                        <a16:creationId xmlns:a16="http://schemas.microsoft.com/office/drawing/2014/main" id="{D3FDA777-5817-608F-D5F5-20383A5BC0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42940" y="9152429"/>
                    <a:ext cx="528629" cy="2528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41" name="Tekstfelt 40">
                  <a:extLst>
                    <a:ext uri="{FF2B5EF4-FFF2-40B4-BE49-F238E27FC236}">
                      <a16:creationId xmlns:a16="http://schemas.microsoft.com/office/drawing/2014/main" id="{08FCB5F9-DDBC-3ABC-54E7-605EEC2CB808}"/>
                    </a:ext>
                  </a:extLst>
                </p:cNvPr>
                <p:cNvSpPr txBox="1"/>
                <p:nvPr/>
              </p:nvSpPr>
              <p:spPr>
                <a:xfrm>
                  <a:off x="3583611" y="8708874"/>
                  <a:ext cx="1623613" cy="4936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1100" b="1" dirty="0">
                      <a:latin typeface="Century Gothic" panose="020B0502020202020204" pitchFamily="34" charset="0"/>
                    </a:rPr>
                    <a:t>I tæt samarbejde med:</a:t>
                  </a:r>
                </a:p>
              </p:txBody>
            </p:sp>
          </p:grpSp>
          <p:pic>
            <p:nvPicPr>
              <p:cNvPr id="47" name="Billede 46">
                <a:extLst>
                  <a:ext uri="{FF2B5EF4-FFF2-40B4-BE49-F238E27FC236}">
                    <a16:creationId xmlns:a16="http://schemas.microsoft.com/office/drawing/2014/main" id="{7661BE10-FB94-F449-C696-20651F8F3A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901025" y="9006528"/>
                <a:ext cx="464539" cy="5852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A101B56-1E32-C893-A9D6-FDD29B540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228194" y="9514939"/>
              <a:ext cx="1607749" cy="202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45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A6616082-11F7-FAB4-42F6-F85D896EA444}"/>
              </a:ext>
            </a:extLst>
          </p:cNvPr>
          <p:cNvSpPr txBox="1"/>
          <p:nvPr/>
        </p:nvSpPr>
        <p:spPr>
          <a:xfrm>
            <a:off x="160273" y="52564"/>
            <a:ext cx="6537454" cy="9800871"/>
          </a:xfrm>
          <a:prstGeom prst="rect">
            <a:avLst/>
          </a:prstGeom>
          <a:noFill/>
          <a:ln>
            <a:solidFill>
              <a:srgbClr val="009346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00" b="1" dirty="0">
              <a:solidFill>
                <a:srgbClr val="009346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4250" indent="-984250">
              <a:lnSpc>
                <a:spcPct val="107000"/>
              </a:lnSpc>
              <a:spcAft>
                <a:spcPts val="800"/>
              </a:spcAft>
            </a:pP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9.00-9.30:</a:t>
            </a:r>
            <a:r>
              <a:rPr lang="da-DK" sz="1060" b="1" dirty="0">
                <a:solidFill>
                  <a:srgbClr val="00934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Registrering og kaffe</a:t>
            </a:r>
            <a:r>
              <a:rPr lang="da-DK" sz="1060" b="1" dirty="0">
                <a:solidFill>
                  <a:srgbClr val="00934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da-DK" sz="106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da-DK" sz="106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9.30-9.40</a:t>
            </a: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 	Velkomst ved Københavns Universitet, Rådet for Grøn Omstilling og IDA Grøn Teknologi </a:t>
            </a:r>
            <a:endParaRPr lang="da-DK" sz="106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9.40-9.55</a:t>
            </a: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 	Luftforureningens helbredseffekter</a:t>
            </a:r>
            <a:b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Professor </a:t>
            </a:r>
            <a:r>
              <a:rPr lang="da-DK" sz="106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Zorana</a:t>
            </a: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Jovanovic Andersen, Københavns Universitet</a:t>
            </a:r>
            <a:endParaRPr lang="da-DK" sz="106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9.55</a:t>
            </a: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-10.10: 	</a:t>
            </a:r>
            <a:r>
              <a:rPr lang="en-US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Air pollution levels and health burden in Europe</a:t>
            </a:r>
            <a:b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Alberto González Ortiz, Air Quality Expert, European Environment Agency (EN)</a:t>
            </a:r>
            <a:endParaRPr lang="da-DK" sz="106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10.10-10.30:	Luftkvalitet i Danmark og helbredsbyrden af udendørs luftforurening</a:t>
            </a:r>
            <a:b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Seniorforsker Camilla </a:t>
            </a:r>
            <a:r>
              <a:rPr lang="da-DK" sz="106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Geels</a:t>
            </a: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DCE, Aarhus Universitet</a:t>
            </a: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10.30-11.00: 	Pause</a:t>
            </a:r>
            <a:endParaRPr lang="da-DK" sz="106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11.00-11.15: 	Patientens syn og anbefalinger</a:t>
            </a:r>
            <a:b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Formand Kjeld Hansen, European Lung Foundation</a:t>
            </a:r>
            <a:endParaRPr lang="da-DK" sz="106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11.15</a:t>
            </a:r>
            <a:r>
              <a:rPr lang="en-US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-12.00: 	</a:t>
            </a:r>
            <a:r>
              <a:rPr lang="en-US" sz="1060" b="1" dirty="0" err="1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Paneldebat</a:t>
            </a:r>
            <a:r>
              <a:rPr lang="en-US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med focus </a:t>
            </a:r>
            <a:r>
              <a:rPr lang="en-US" sz="1060" b="1" dirty="0" err="1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på</a:t>
            </a:r>
            <a:r>
              <a:rPr lang="en-US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60" b="1" dirty="0" err="1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sundhed</a:t>
            </a:r>
            <a:r>
              <a:rPr lang="en-US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060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Moderator: Pernille </a:t>
            </a:r>
            <a:r>
              <a:rPr lang="en-US" sz="1060" dirty="0" err="1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Tranberg</a:t>
            </a:r>
            <a:b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Astma-Allergi Forbundet, direktør Anne Holm Hansen</a:t>
            </a:r>
            <a:b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Lungeforeningen, bestyrelsesformand Torben Mogensen</a:t>
            </a:r>
            <a:b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Kræftens Bekæmpelse, forebyggelseschef Mette Lolk </a:t>
            </a:r>
            <a:r>
              <a:rPr lang="da-DK" sz="106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Hanak</a:t>
            </a:r>
            <a:b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Hjerteforeningen, områdedirektør Morten Ørsted-Rasmussen</a:t>
            </a:r>
            <a:b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Sundhedsstyrelsen, enhedschef for Forebyggelse og Ulighed Niels </a:t>
            </a:r>
            <a:r>
              <a:rPr lang="da-DK" sz="106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Sandøe</a:t>
            </a:r>
            <a:endParaRPr lang="en-US" sz="1060" dirty="0">
              <a:solidFill>
                <a:srgbClr val="009346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en-US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12.00-13.00: 	</a:t>
            </a:r>
            <a:r>
              <a:rPr lang="en-US" sz="1060" b="1" dirty="0" err="1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Frokost</a:t>
            </a:r>
            <a:br>
              <a:rPr lang="en-US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 alle pauser kan man få demonstreret og stille spørgsmål til </a:t>
            </a: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Luften på din vej</a:t>
            </a: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et </a:t>
            </a:r>
            <a:r>
              <a:rPr lang="en-US" sz="106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interaktiv</a:t>
            </a: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6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kort</a:t>
            </a: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hvor man kan </a:t>
            </a:r>
            <a:r>
              <a:rPr lang="en-US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se </a:t>
            </a:r>
            <a:r>
              <a:rPr lang="en-US" sz="106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luftkvaliteten</a:t>
            </a:r>
            <a:r>
              <a:rPr lang="en-US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6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hele </a:t>
            </a:r>
            <a:r>
              <a:rPr lang="en-US" sz="106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Danmark</a:t>
            </a: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helt ned på vej-niveau </a:t>
            </a: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en-US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13.00-</a:t>
            </a: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13.15:	</a:t>
            </a:r>
            <a:r>
              <a:rPr lang="en-US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EU Ambient Air Quality Directive (AAQD) Revision </a:t>
            </a:r>
            <a:r>
              <a:rPr lang="en-US" sz="1060" b="1" dirty="0" err="1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Proces</a:t>
            </a:r>
            <a:b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Thomas </a:t>
            </a:r>
            <a:r>
              <a:rPr lang="en-US" sz="106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Henrichs</a:t>
            </a:r>
            <a:r>
              <a:rPr lang="en-US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Deputy Head of the Clean Air &amp; Urban Policy Unit, DG Environment, European Commission (EN)</a:t>
            </a:r>
            <a:endParaRPr lang="da-DK" sz="106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13.15 -13.30: 	Hvordan reducerer vi luftforureningen fra trafik og brændeovne?</a:t>
            </a:r>
            <a:b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Seniorforsker Steen Solvang Jensen, DCE, Århus Universitet</a:t>
            </a:r>
            <a:endParaRPr lang="da-DK" sz="1060" b="1" dirty="0">
              <a:solidFill>
                <a:srgbClr val="009346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13.30 -13.45: 	Øget viden om de sundhedsmæssige konsekvenser af luftforurening i København</a:t>
            </a:r>
            <a:b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Folkesundhedschef Katrine Schjønning, Københavns Kommune </a:t>
            </a: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13.45-14.15:	Pause</a:t>
            </a:r>
            <a:endParaRPr lang="da-DK" sz="106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14.15-14.30: 	Hvordan får vi renere luft i Danmark?</a:t>
            </a:r>
            <a:b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Kåre Press-Kristensen, seniorrådgiver, Luftforurening &amp; Klima, Rådet for Grøn Omstilling</a:t>
            </a: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da-DK" sz="1060" b="1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14.30-15.15</a:t>
            </a: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 	Paneldebat med fokus på løsninger. </a:t>
            </a:r>
            <a:r>
              <a:rPr lang="da-DK" sz="1060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Moderator: Pernille Tranberg </a:t>
            </a:r>
            <a:br>
              <a:rPr lang="da-DK" sz="1060" b="1" dirty="0">
                <a:solidFill>
                  <a:srgbClr val="01154D"/>
                </a:solidFill>
                <a:effectLst/>
                <a:latin typeface="Proxima Nova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Frederiksberg Kommune, viceborgmester Lone Loklindt</a:t>
            </a:r>
            <a:b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Odense Kommune, miljøsagsbehandler Martin Thomsen</a:t>
            </a:r>
            <a:b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Århus Kommune, projektleder i H2020-projektet </a:t>
            </a:r>
            <a:r>
              <a:rPr lang="da-DK" sz="106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DivAirCity</a:t>
            </a: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Sara Kruse Cox</a:t>
            </a:r>
            <a:b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Vidensråd</a:t>
            </a: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for forebyggelse, tidligere formand Morten Grønbæk</a:t>
            </a:r>
            <a:b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a-DK" sz="106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Miljøministeriet, kontorchef for Bæredygtigt Miljø og Produktion Morten Pedersen</a:t>
            </a:r>
          </a:p>
          <a:p>
            <a:pPr marL="984250" indent="-984250">
              <a:lnSpc>
                <a:spcPct val="115000"/>
              </a:lnSpc>
              <a:spcAft>
                <a:spcPts val="1000"/>
              </a:spcAft>
            </a:pP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15.15-16.00: 	Farvel, </a:t>
            </a:r>
            <a:r>
              <a:rPr lang="da-DK" sz="1060" b="1" dirty="0" err="1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take</a:t>
            </a:r>
            <a:r>
              <a:rPr lang="da-DK" sz="1060" b="1" dirty="0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-home viden og </a:t>
            </a:r>
            <a:r>
              <a:rPr lang="da-DK" sz="1060" b="1" dirty="0" err="1">
                <a:solidFill>
                  <a:srgbClr val="00934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networking</a:t>
            </a:r>
            <a:endParaRPr lang="da-DK" sz="1060" b="1" dirty="0">
              <a:solidFill>
                <a:srgbClr val="009346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93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06e568-e563-48dc-918f-28d6913b3010" xsi:nil="true"/>
    <lcf76f155ced4ddcb4097134ff3c332f xmlns="7af26cbe-1c17-4692-bd52-3fef3394991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951CC92DB77547BA32F01ADF460335" ma:contentTypeVersion="18" ma:contentTypeDescription="Opret et nyt dokument." ma:contentTypeScope="" ma:versionID="3d339190ee0cb11de3d804018b396078">
  <xsd:schema xmlns:xsd="http://www.w3.org/2001/XMLSchema" xmlns:xs="http://www.w3.org/2001/XMLSchema" xmlns:p="http://schemas.microsoft.com/office/2006/metadata/properties" xmlns:ns2="7af26cbe-1c17-4692-bd52-3fef33949913" xmlns:ns3="4606e568-e563-48dc-918f-28d6913b3010" targetNamespace="http://schemas.microsoft.com/office/2006/metadata/properties" ma:root="true" ma:fieldsID="a13a8194204f82b412d99a58f2ced96c" ns2:_="" ns3:_="">
    <xsd:import namespace="7af26cbe-1c17-4692-bd52-3fef33949913"/>
    <xsd:import namespace="4606e568-e563-48dc-918f-28d6913b30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26cbe-1c17-4692-bd52-3fef33949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5caf2089-fec8-446f-904a-4640fcee0e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6e568-e563-48dc-918f-28d6913b301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a4ac8ba-5df0-4176-b1a8-60a7e8cb5ede}" ma:internalName="TaxCatchAll" ma:showField="CatchAllData" ma:web="4606e568-e563-48dc-918f-28d6913b3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F2565D-DFAF-4C9C-8AFD-5907D4C8E6F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af26cbe-1c17-4692-bd52-3fef33949913"/>
    <ds:schemaRef ds:uri="http://purl.org/dc/terms/"/>
    <ds:schemaRef ds:uri="http://schemas.openxmlformats.org/package/2006/metadata/core-properties"/>
    <ds:schemaRef ds:uri="4606e568-e563-48dc-918f-28d6913b3010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93B7C4-1525-47CE-B051-58698F3DDF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49FBD7-B3E1-4175-955F-93C0806F9B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f26cbe-1c17-4692-bd52-3fef33949913"/>
    <ds:schemaRef ds:uri="4606e568-e563-48dc-918f-28d6913b3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519</Words>
  <Application>Microsoft Office PowerPoint</Application>
  <PresentationFormat>A4-papir (210 x 297 mm)</PresentationFormat>
  <Paragraphs>29</Paragraphs>
  <Slides>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Proxima Nova</vt:lpstr>
      <vt:lpstr>Office-tema</vt:lpstr>
      <vt:lpstr>Sund Luft Luftforurening, helbredseffekter og løsninger 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Gør din virksomhed klar til en grøn fremtid! Inspiration til arbejdet med grøn omstilling i Helsingør Kommune</dc:title>
  <dc:creator>Daria Rivin</dc:creator>
  <cp:lastModifiedBy>Helene Chéret</cp:lastModifiedBy>
  <cp:revision>16</cp:revision>
  <dcterms:created xsi:type="dcterms:W3CDTF">2020-11-13T10:05:36Z</dcterms:created>
  <dcterms:modified xsi:type="dcterms:W3CDTF">2023-05-11T09:29:33Z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0x01010046951CC92DB77547BA32F01ADF460335</vt:lpwstr>
  </property>
  <property fmtid="{D5CDD505-2E9C-101B-9397-08002B2CF9AE}" pid="3" name="MediaServiceImageTags">
    <vt:lpwstr/>
  </property>
</Properties>
</file>